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bookmarkIdSeed="4">
  <p:sldMasterIdLst>
    <p:sldMasterId id="2147483648" r:id="rId1"/>
  </p:sldMasterIdLst>
  <p:notesMasterIdLst>
    <p:notesMasterId r:id="rId36"/>
  </p:notesMasterIdLst>
  <p:sldIdLst>
    <p:sldId id="256" r:id="rId2"/>
    <p:sldId id="257" r:id="rId3"/>
    <p:sldId id="258" r:id="rId4"/>
    <p:sldId id="259" r:id="rId5"/>
    <p:sldId id="302" r:id="rId6"/>
    <p:sldId id="280" r:id="rId7"/>
    <p:sldId id="275" r:id="rId8"/>
    <p:sldId id="276" r:id="rId9"/>
    <p:sldId id="277" r:id="rId10"/>
    <p:sldId id="262" r:id="rId11"/>
    <p:sldId id="309" r:id="rId12"/>
    <p:sldId id="292" r:id="rId13"/>
    <p:sldId id="300" r:id="rId14"/>
    <p:sldId id="308" r:id="rId15"/>
    <p:sldId id="293" r:id="rId16"/>
    <p:sldId id="294" r:id="rId17"/>
    <p:sldId id="295" r:id="rId18"/>
    <p:sldId id="282" r:id="rId19"/>
    <p:sldId id="297" r:id="rId20"/>
    <p:sldId id="289" r:id="rId21"/>
    <p:sldId id="303" r:id="rId22"/>
    <p:sldId id="304" r:id="rId23"/>
    <p:sldId id="305" r:id="rId24"/>
    <p:sldId id="306" r:id="rId25"/>
    <p:sldId id="307" r:id="rId26"/>
    <p:sldId id="310" r:id="rId27"/>
    <p:sldId id="284" r:id="rId28"/>
    <p:sldId id="285" r:id="rId29"/>
    <p:sldId id="286" r:id="rId30"/>
    <p:sldId id="268" r:id="rId31"/>
    <p:sldId id="267" r:id="rId32"/>
    <p:sldId id="288" r:id="rId33"/>
    <p:sldId id="287" r:id="rId34"/>
    <p:sldId id="269" r:id="rId3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9" roundtripDataSignature="AMtx7mhP2WszTp0XqGcs1cneQFNbrRAC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979784-F6CE-44B7-B5A6-894936B33B93}" v="1203" dt="2024-04-26T18:33:42.670"/>
    <p1510:client id="{1762B201-3811-466E-8E4F-F0825093E88C}" v="607" dt="2024-04-26T19:15:36.500"/>
    <p1510:client id="{3421F7A8-B8F3-4731-B8AC-9E530F3B6348}" v="30" dt="2024-04-26T17:07:00.794"/>
    <p1510:client id="{3AC8B744-48BB-4D27-ACF0-62052CCBAB60}" v="377" dt="2024-04-26T19:31:21.445"/>
    <p1510:client id="{5631BE71-8832-4E21-8B65-EB955ADDBCCB}" v="45" dt="2024-04-26T17:09:38.980"/>
    <p1510:client id="{AE86068D-EE70-4278-B7E7-DAFB4AEDE261}" v="741" dt="2024-04-26T18:31:12.961"/>
    <p1510:client id="{DC951F4F-F2E8-42FA-A96C-89B3836B317B}" v="90" dt="2024-04-26T17:00:03.054"/>
    <p1510:client id="{EC9D2939-1CBE-44D1-B378-661EE5FC177C}" v="8" dt="2024-04-26T19:32:14.4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customschemas.google.com/relationships/presentationmetadata" Target="meta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 name="Google Shape;9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c9e0f0074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c9e0f0074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g2c9e0f00740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c9e0f00740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c9e0f00740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 name="Google Shape;120;g2c9e0f00740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c9e0f00740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c9e0f00740_0_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g2c9e0f00740_0_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c9e0f00740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c9e0f00740_0_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g2c9e0f00740_0_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11</a:t>
            </a:fld>
            <a:endParaRPr/>
          </a:p>
        </p:txBody>
      </p:sp>
    </p:spTree>
    <p:extLst>
      <p:ext uri="{BB962C8B-B14F-4D97-AF65-F5344CB8AC3E}">
        <p14:creationId xmlns:p14="http://schemas.microsoft.com/office/powerpoint/2010/main" val="3853055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c9e0f00740_0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c9e0f00740_0_10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g2c9e0f00740_0_10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30</a:t>
            </a:fld>
            <a:endParaRPr/>
          </a:p>
        </p:txBody>
      </p:sp>
    </p:spTree>
    <p:extLst>
      <p:ext uri="{BB962C8B-B14F-4D97-AF65-F5344CB8AC3E}">
        <p14:creationId xmlns:p14="http://schemas.microsoft.com/office/powerpoint/2010/main" val="903151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c9e0f00740_0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c9e0f00740_0_9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2c9e0f00740_0_9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31</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9" name="Google Shape;20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sp>
        <p:nvSpPr>
          <p:cNvPr id="17" name="Google Shape;17;p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5"/>
          <p:cNvSpPr txBox="1">
            <a:spLocks noGrp="1"/>
          </p:cNvSpPr>
          <p:nvPr>
            <p:ph type="dt" idx="10"/>
          </p:nvPr>
        </p:nvSpPr>
        <p:spPr>
          <a:xfrm>
            <a:off x="107400" y="6523670"/>
            <a:ext cx="2743200" cy="27432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5"/>
          <p:cNvSpPr txBox="1">
            <a:spLocks noGrp="1"/>
          </p:cNvSpPr>
          <p:nvPr>
            <p:ph type="ftr" idx="11"/>
          </p:nvPr>
        </p:nvSpPr>
        <p:spPr>
          <a:xfrm>
            <a:off x="4038600" y="6523670"/>
            <a:ext cx="4114800" cy="27432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5"/>
          <p:cNvSpPr txBox="1">
            <a:spLocks noGrp="1"/>
          </p:cNvSpPr>
          <p:nvPr>
            <p:ph type="sldNum" idx="12"/>
          </p:nvPr>
        </p:nvSpPr>
        <p:spPr>
          <a:xfrm>
            <a:off x="9341400" y="6523670"/>
            <a:ext cx="2743200" cy="27432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9"/>
        <p:cNvGrpSpPr/>
        <p:nvPr/>
      </p:nvGrpSpPr>
      <p:grpSpPr>
        <a:xfrm>
          <a:off x="0" y="0"/>
          <a:ext cx="0" cy="0"/>
          <a:chOff x="0" y="0"/>
          <a:chExt cx="0" cy="0"/>
        </a:xfrm>
      </p:grpSpPr>
      <p:sp>
        <p:nvSpPr>
          <p:cNvPr id="80" name="Google Shape;80;p14"/>
          <p:cNvSpPr txBox="1">
            <a:spLocks noGrp="1"/>
          </p:cNvSpPr>
          <p:nvPr>
            <p:ph type="title"/>
          </p:nvPr>
        </p:nvSpPr>
        <p:spPr>
          <a:xfrm>
            <a:off x="107400" y="88051"/>
            <a:ext cx="11038120" cy="720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4"/>
          <p:cNvSpPr txBox="1">
            <a:spLocks noGrp="1"/>
          </p:cNvSpPr>
          <p:nvPr>
            <p:ph type="body" idx="1"/>
          </p:nvPr>
        </p:nvSpPr>
        <p:spPr>
          <a:xfrm rot="5400000">
            <a:off x="3486000" y="-2352440"/>
            <a:ext cx="5220000" cy="11977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14"/>
          <p:cNvSpPr txBox="1">
            <a:spLocks noGrp="1"/>
          </p:cNvSpPr>
          <p:nvPr>
            <p:ph type="dt" idx="10"/>
          </p:nvPr>
        </p:nvSpPr>
        <p:spPr>
          <a:xfrm>
            <a:off x="107400" y="6523670"/>
            <a:ext cx="2743200" cy="27432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4"/>
          <p:cNvSpPr txBox="1">
            <a:spLocks noGrp="1"/>
          </p:cNvSpPr>
          <p:nvPr>
            <p:ph type="ftr" idx="11"/>
          </p:nvPr>
        </p:nvSpPr>
        <p:spPr>
          <a:xfrm>
            <a:off x="4038600" y="6523670"/>
            <a:ext cx="4114800" cy="27432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4"/>
          <p:cNvSpPr txBox="1">
            <a:spLocks noGrp="1"/>
          </p:cNvSpPr>
          <p:nvPr>
            <p:ph type="sldNum" idx="12"/>
          </p:nvPr>
        </p:nvSpPr>
        <p:spPr>
          <a:xfrm>
            <a:off x="9341400" y="6523670"/>
            <a:ext cx="2743200" cy="27432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5"/>
        <p:cNvGrpSpPr/>
        <p:nvPr/>
      </p:nvGrpSpPr>
      <p:grpSpPr>
        <a:xfrm>
          <a:off x="0" y="0"/>
          <a:ext cx="0" cy="0"/>
          <a:chOff x="0" y="0"/>
          <a:chExt cx="0" cy="0"/>
        </a:xfrm>
      </p:grpSpPr>
      <p:sp>
        <p:nvSpPr>
          <p:cNvPr id="86" name="Google Shape;86;p1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15"/>
          <p:cNvSpPr txBox="1">
            <a:spLocks noGrp="1"/>
          </p:cNvSpPr>
          <p:nvPr>
            <p:ph type="dt" idx="10"/>
          </p:nvPr>
        </p:nvSpPr>
        <p:spPr>
          <a:xfrm>
            <a:off x="107400" y="6523670"/>
            <a:ext cx="2743200" cy="27432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15"/>
          <p:cNvSpPr txBox="1">
            <a:spLocks noGrp="1"/>
          </p:cNvSpPr>
          <p:nvPr>
            <p:ph type="ftr" idx="11"/>
          </p:nvPr>
        </p:nvSpPr>
        <p:spPr>
          <a:xfrm>
            <a:off x="4038600" y="6523670"/>
            <a:ext cx="4114800" cy="27432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5"/>
          <p:cNvSpPr txBox="1">
            <a:spLocks noGrp="1"/>
          </p:cNvSpPr>
          <p:nvPr>
            <p:ph type="sldNum" idx="12"/>
          </p:nvPr>
        </p:nvSpPr>
        <p:spPr>
          <a:xfrm>
            <a:off x="9341400" y="6523670"/>
            <a:ext cx="2743200" cy="27432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101600" y="68034"/>
            <a:ext cx="11065747" cy="720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6"/>
          <p:cNvSpPr txBox="1">
            <a:spLocks noGrp="1"/>
          </p:cNvSpPr>
          <p:nvPr>
            <p:ph type="body" idx="1"/>
          </p:nvPr>
        </p:nvSpPr>
        <p:spPr>
          <a:xfrm>
            <a:off x="101600" y="1038782"/>
            <a:ext cx="11978640" cy="52200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6"/>
          <p:cNvSpPr txBox="1">
            <a:spLocks noGrp="1"/>
          </p:cNvSpPr>
          <p:nvPr>
            <p:ph type="dt" idx="10"/>
          </p:nvPr>
        </p:nvSpPr>
        <p:spPr>
          <a:xfrm>
            <a:off x="101600" y="6523670"/>
            <a:ext cx="2743200" cy="27432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6"/>
          <p:cNvSpPr txBox="1">
            <a:spLocks noGrp="1"/>
          </p:cNvSpPr>
          <p:nvPr>
            <p:ph type="ftr" idx="11"/>
          </p:nvPr>
        </p:nvSpPr>
        <p:spPr>
          <a:xfrm>
            <a:off x="4038600" y="6523670"/>
            <a:ext cx="4114800" cy="27432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6"/>
          <p:cNvSpPr txBox="1">
            <a:spLocks noGrp="1"/>
          </p:cNvSpPr>
          <p:nvPr>
            <p:ph type="sldNum" idx="12"/>
          </p:nvPr>
        </p:nvSpPr>
        <p:spPr>
          <a:xfrm>
            <a:off x="9341400" y="6523670"/>
            <a:ext cx="2743200" cy="27432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grpSp>
        <p:nvGrpSpPr>
          <p:cNvPr id="28" name="Google Shape;28;p6"/>
          <p:cNvGrpSpPr/>
          <p:nvPr/>
        </p:nvGrpSpPr>
        <p:grpSpPr>
          <a:xfrm>
            <a:off x="0" y="874168"/>
            <a:ext cx="11167347" cy="66801"/>
            <a:chOff x="0" y="884326"/>
            <a:chExt cx="8292584" cy="66801"/>
          </a:xfrm>
        </p:grpSpPr>
        <p:sp>
          <p:nvSpPr>
            <p:cNvPr id="29" name="Google Shape;29;p6"/>
            <p:cNvSpPr/>
            <p:nvPr/>
          </p:nvSpPr>
          <p:spPr>
            <a:xfrm>
              <a:off x="6997239" y="884326"/>
              <a:ext cx="1295345" cy="66801"/>
            </a:xfrm>
            <a:prstGeom prst="rect">
              <a:avLst/>
            </a:prstGeom>
            <a:solidFill>
              <a:srgbClr val="9BBB59"/>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0" name="Google Shape;30;p6"/>
            <p:cNvSpPr/>
            <p:nvPr/>
          </p:nvSpPr>
          <p:spPr>
            <a:xfrm>
              <a:off x="0" y="884326"/>
              <a:ext cx="6936079" cy="66801"/>
            </a:xfrm>
            <a:prstGeom prst="rect">
              <a:avLst/>
            </a:prstGeom>
            <a:solidFill>
              <a:srgbClr val="31859B"/>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1034603"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7"/>
          <p:cNvSpPr txBox="1">
            <a:spLocks noGrp="1"/>
          </p:cNvSpPr>
          <p:nvPr>
            <p:ph type="dt" idx="10"/>
          </p:nvPr>
        </p:nvSpPr>
        <p:spPr>
          <a:xfrm>
            <a:off x="107400" y="6523670"/>
            <a:ext cx="2743200" cy="27432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7"/>
          <p:cNvSpPr txBox="1">
            <a:spLocks noGrp="1"/>
          </p:cNvSpPr>
          <p:nvPr>
            <p:ph type="ftr" idx="11"/>
          </p:nvPr>
        </p:nvSpPr>
        <p:spPr>
          <a:xfrm>
            <a:off x="4038600" y="6523670"/>
            <a:ext cx="4114800" cy="27432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7"/>
          <p:cNvSpPr txBox="1">
            <a:spLocks noGrp="1"/>
          </p:cNvSpPr>
          <p:nvPr>
            <p:ph type="sldNum" idx="12"/>
          </p:nvPr>
        </p:nvSpPr>
        <p:spPr>
          <a:xfrm>
            <a:off x="9341400" y="6523670"/>
            <a:ext cx="2743200" cy="27432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107400" y="88051"/>
            <a:ext cx="11038120" cy="720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8"/>
          <p:cNvSpPr txBox="1">
            <a:spLocks noGrp="1"/>
          </p:cNvSpPr>
          <p:nvPr>
            <p:ph type="body" idx="1"/>
          </p:nvPr>
        </p:nvSpPr>
        <p:spPr>
          <a:xfrm>
            <a:off x="107400" y="1056640"/>
            <a:ext cx="5912400" cy="516679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2"/>
          </p:nvPr>
        </p:nvSpPr>
        <p:spPr>
          <a:xfrm>
            <a:off x="6172200" y="1056640"/>
            <a:ext cx="5912400" cy="516679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8"/>
          <p:cNvSpPr txBox="1">
            <a:spLocks noGrp="1"/>
          </p:cNvSpPr>
          <p:nvPr>
            <p:ph type="dt" idx="10"/>
          </p:nvPr>
        </p:nvSpPr>
        <p:spPr>
          <a:xfrm>
            <a:off x="107400" y="6523670"/>
            <a:ext cx="2743200" cy="27432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8"/>
          <p:cNvSpPr txBox="1">
            <a:spLocks noGrp="1"/>
          </p:cNvSpPr>
          <p:nvPr>
            <p:ph type="ftr" idx="11"/>
          </p:nvPr>
        </p:nvSpPr>
        <p:spPr>
          <a:xfrm>
            <a:off x="4038600" y="6523670"/>
            <a:ext cx="4114800" cy="27432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8"/>
          <p:cNvSpPr txBox="1">
            <a:spLocks noGrp="1"/>
          </p:cNvSpPr>
          <p:nvPr>
            <p:ph type="sldNum" idx="12"/>
          </p:nvPr>
        </p:nvSpPr>
        <p:spPr>
          <a:xfrm>
            <a:off x="9341400" y="6523670"/>
            <a:ext cx="2743200" cy="27432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grpSp>
        <p:nvGrpSpPr>
          <p:cNvPr id="44" name="Google Shape;44;p8"/>
          <p:cNvGrpSpPr/>
          <p:nvPr/>
        </p:nvGrpSpPr>
        <p:grpSpPr>
          <a:xfrm>
            <a:off x="0" y="874168"/>
            <a:ext cx="11167347" cy="66801"/>
            <a:chOff x="0" y="884326"/>
            <a:chExt cx="8292584" cy="66801"/>
          </a:xfrm>
        </p:grpSpPr>
        <p:sp>
          <p:nvSpPr>
            <p:cNvPr id="45" name="Google Shape;45;p8"/>
            <p:cNvSpPr/>
            <p:nvPr/>
          </p:nvSpPr>
          <p:spPr>
            <a:xfrm>
              <a:off x="6997239" y="884326"/>
              <a:ext cx="1295345" cy="66801"/>
            </a:xfrm>
            <a:prstGeom prst="rect">
              <a:avLst/>
            </a:prstGeom>
            <a:solidFill>
              <a:srgbClr val="9BBB59"/>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6" name="Google Shape;46;p8"/>
            <p:cNvSpPr/>
            <p:nvPr/>
          </p:nvSpPr>
          <p:spPr>
            <a:xfrm>
              <a:off x="0" y="884326"/>
              <a:ext cx="6936079" cy="66801"/>
            </a:xfrm>
            <a:prstGeom prst="rect">
              <a:avLst/>
            </a:prstGeom>
            <a:solidFill>
              <a:srgbClr val="31859B"/>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1034603"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9"/>
          <p:cNvSpPr txBox="1">
            <a:spLocks noGrp="1"/>
          </p:cNvSpPr>
          <p:nvPr>
            <p:ph type="dt" idx="10"/>
          </p:nvPr>
        </p:nvSpPr>
        <p:spPr>
          <a:xfrm>
            <a:off x="107400" y="6523670"/>
            <a:ext cx="2743200" cy="27432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9"/>
          <p:cNvSpPr txBox="1">
            <a:spLocks noGrp="1"/>
          </p:cNvSpPr>
          <p:nvPr>
            <p:ph type="ftr" idx="11"/>
          </p:nvPr>
        </p:nvSpPr>
        <p:spPr>
          <a:xfrm>
            <a:off x="4038600" y="6523670"/>
            <a:ext cx="4114800" cy="27432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9"/>
          <p:cNvSpPr txBox="1">
            <a:spLocks noGrp="1"/>
          </p:cNvSpPr>
          <p:nvPr>
            <p:ph type="sldNum" idx="12"/>
          </p:nvPr>
        </p:nvSpPr>
        <p:spPr>
          <a:xfrm>
            <a:off x="9341400" y="6523670"/>
            <a:ext cx="2743200" cy="27432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sp>
        <p:nvSpPr>
          <p:cNvPr id="57" name="Google Shape;57;p10"/>
          <p:cNvSpPr txBox="1">
            <a:spLocks noGrp="1"/>
          </p:cNvSpPr>
          <p:nvPr>
            <p:ph type="title"/>
          </p:nvPr>
        </p:nvSpPr>
        <p:spPr>
          <a:xfrm>
            <a:off x="107400" y="88051"/>
            <a:ext cx="11038120" cy="720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0"/>
          <p:cNvSpPr txBox="1">
            <a:spLocks noGrp="1"/>
          </p:cNvSpPr>
          <p:nvPr>
            <p:ph type="dt" idx="10"/>
          </p:nvPr>
        </p:nvSpPr>
        <p:spPr>
          <a:xfrm>
            <a:off x="107400" y="6523670"/>
            <a:ext cx="2743200" cy="27432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0"/>
          <p:cNvSpPr txBox="1">
            <a:spLocks noGrp="1"/>
          </p:cNvSpPr>
          <p:nvPr>
            <p:ph type="ftr" idx="11"/>
          </p:nvPr>
        </p:nvSpPr>
        <p:spPr>
          <a:xfrm>
            <a:off x="4038600" y="6523670"/>
            <a:ext cx="4114800" cy="27432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0"/>
          <p:cNvSpPr txBox="1">
            <a:spLocks noGrp="1"/>
          </p:cNvSpPr>
          <p:nvPr>
            <p:ph type="sldNum" idx="12"/>
          </p:nvPr>
        </p:nvSpPr>
        <p:spPr>
          <a:xfrm>
            <a:off x="9341400" y="6523670"/>
            <a:ext cx="2743200" cy="27432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sp>
        <p:nvSpPr>
          <p:cNvPr id="62" name="Google Shape;62;p11"/>
          <p:cNvSpPr txBox="1">
            <a:spLocks noGrp="1"/>
          </p:cNvSpPr>
          <p:nvPr>
            <p:ph type="dt" idx="10"/>
          </p:nvPr>
        </p:nvSpPr>
        <p:spPr>
          <a:xfrm>
            <a:off x="107400" y="6523670"/>
            <a:ext cx="2743200" cy="27432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1"/>
          <p:cNvSpPr txBox="1">
            <a:spLocks noGrp="1"/>
          </p:cNvSpPr>
          <p:nvPr>
            <p:ph type="ftr" idx="11"/>
          </p:nvPr>
        </p:nvSpPr>
        <p:spPr>
          <a:xfrm>
            <a:off x="4038600" y="6523670"/>
            <a:ext cx="4114800" cy="27432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1"/>
          <p:cNvSpPr txBox="1">
            <a:spLocks noGrp="1"/>
          </p:cNvSpPr>
          <p:nvPr>
            <p:ph type="sldNum" idx="12"/>
          </p:nvPr>
        </p:nvSpPr>
        <p:spPr>
          <a:xfrm>
            <a:off x="9341400" y="6523670"/>
            <a:ext cx="2743200" cy="27432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8" name="Google Shape;68;p1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2"/>
          <p:cNvSpPr txBox="1">
            <a:spLocks noGrp="1"/>
          </p:cNvSpPr>
          <p:nvPr>
            <p:ph type="dt" idx="10"/>
          </p:nvPr>
        </p:nvSpPr>
        <p:spPr>
          <a:xfrm>
            <a:off x="107400" y="6523670"/>
            <a:ext cx="2743200" cy="27432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2"/>
          <p:cNvSpPr txBox="1">
            <a:spLocks noGrp="1"/>
          </p:cNvSpPr>
          <p:nvPr>
            <p:ph type="ftr" idx="11"/>
          </p:nvPr>
        </p:nvSpPr>
        <p:spPr>
          <a:xfrm>
            <a:off x="4038600" y="6523670"/>
            <a:ext cx="4114800" cy="27432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2"/>
          <p:cNvSpPr txBox="1">
            <a:spLocks noGrp="1"/>
          </p:cNvSpPr>
          <p:nvPr>
            <p:ph type="sldNum" idx="12"/>
          </p:nvPr>
        </p:nvSpPr>
        <p:spPr>
          <a:xfrm>
            <a:off x="9341400" y="6523670"/>
            <a:ext cx="2743200" cy="27432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2"/>
        <p:cNvGrpSpPr/>
        <p:nvPr/>
      </p:nvGrpSpPr>
      <p:grpSpPr>
        <a:xfrm>
          <a:off x="0" y="0"/>
          <a:ext cx="0" cy="0"/>
          <a:chOff x="0" y="0"/>
          <a:chExt cx="0" cy="0"/>
        </a:xfrm>
      </p:grpSpPr>
      <p:sp>
        <p:nvSpPr>
          <p:cNvPr id="73" name="Google Shape;73;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3"/>
          <p:cNvSpPr>
            <a:spLocks noGrp="1"/>
          </p:cNvSpPr>
          <p:nvPr>
            <p:ph type="pic" idx="2"/>
          </p:nvPr>
        </p:nvSpPr>
        <p:spPr>
          <a:xfrm>
            <a:off x="5183188" y="987425"/>
            <a:ext cx="6172200" cy="4873625"/>
          </a:xfrm>
          <a:prstGeom prst="rect">
            <a:avLst/>
          </a:prstGeom>
          <a:noFill/>
          <a:ln>
            <a:noFill/>
          </a:ln>
        </p:spPr>
      </p:sp>
      <p:sp>
        <p:nvSpPr>
          <p:cNvPr id="75" name="Google Shape;75;p1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6" name="Google Shape;76;p13"/>
          <p:cNvSpPr txBox="1">
            <a:spLocks noGrp="1"/>
          </p:cNvSpPr>
          <p:nvPr>
            <p:ph type="dt" idx="10"/>
          </p:nvPr>
        </p:nvSpPr>
        <p:spPr>
          <a:xfrm>
            <a:off x="107400" y="6523670"/>
            <a:ext cx="2743200" cy="27432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3"/>
          <p:cNvSpPr txBox="1">
            <a:spLocks noGrp="1"/>
          </p:cNvSpPr>
          <p:nvPr>
            <p:ph type="ftr" idx="11"/>
          </p:nvPr>
        </p:nvSpPr>
        <p:spPr>
          <a:xfrm>
            <a:off x="4038600" y="6523670"/>
            <a:ext cx="4114800" cy="27432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3"/>
          <p:cNvSpPr txBox="1">
            <a:spLocks noGrp="1"/>
          </p:cNvSpPr>
          <p:nvPr>
            <p:ph type="sldNum" idx="12"/>
          </p:nvPr>
        </p:nvSpPr>
        <p:spPr>
          <a:xfrm>
            <a:off x="9341400" y="6523670"/>
            <a:ext cx="2743200" cy="27432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
          <p:cNvSpPr txBox="1">
            <a:spLocks noGrp="1"/>
          </p:cNvSpPr>
          <p:nvPr>
            <p:ph type="title"/>
          </p:nvPr>
        </p:nvSpPr>
        <p:spPr>
          <a:xfrm>
            <a:off x="107400" y="88051"/>
            <a:ext cx="11038120" cy="7200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000"/>
              <a:buFont typeface="Calibri"/>
              <a:buNone/>
              <a:defRPr sz="40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4"/>
          <p:cNvSpPr txBox="1">
            <a:spLocks noGrp="1"/>
          </p:cNvSpPr>
          <p:nvPr>
            <p:ph type="body" idx="1"/>
          </p:nvPr>
        </p:nvSpPr>
        <p:spPr>
          <a:xfrm>
            <a:off x="107400" y="1026160"/>
            <a:ext cx="11977200" cy="52200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4"/>
          <p:cNvSpPr txBox="1">
            <a:spLocks noGrp="1"/>
          </p:cNvSpPr>
          <p:nvPr>
            <p:ph type="dt" idx="10"/>
          </p:nvPr>
        </p:nvSpPr>
        <p:spPr>
          <a:xfrm>
            <a:off x="107400" y="6523670"/>
            <a:ext cx="2743200" cy="27432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
          <p:cNvSpPr txBox="1">
            <a:spLocks noGrp="1"/>
          </p:cNvSpPr>
          <p:nvPr>
            <p:ph type="ftr" idx="11"/>
          </p:nvPr>
        </p:nvSpPr>
        <p:spPr>
          <a:xfrm>
            <a:off x="4038600" y="6523670"/>
            <a:ext cx="4114800" cy="274324"/>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
          <p:cNvSpPr txBox="1">
            <a:spLocks noGrp="1"/>
          </p:cNvSpPr>
          <p:nvPr>
            <p:ph type="sldNum" idx="12"/>
          </p:nvPr>
        </p:nvSpPr>
        <p:spPr>
          <a:xfrm>
            <a:off x="9341400" y="6523670"/>
            <a:ext cx="2743200" cy="27432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graphicFrame>
        <p:nvGraphicFramePr>
          <p:cNvPr id="15" name="Google Shape;15;p4"/>
          <p:cNvGraphicFramePr/>
          <p:nvPr/>
        </p:nvGraphicFramePr>
        <p:xfrm>
          <a:off x="11216640" y="20322"/>
          <a:ext cx="934721" cy="779383"/>
        </p:xfrm>
        <a:graphic>
          <a:graphicData uri="http://schemas.openxmlformats.org/presentationml/2006/ole">
            <mc:AlternateContent xmlns:mc="http://schemas.openxmlformats.org/markup-compatibility/2006">
              <mc:Choice xmlns:v="urn:schemas-microsoft-com:vml" Requires="v">
                <p:oleObj r:id="rId13" imgW="934721" imgH="779383" progId="PBrush">
                  <p:embed/>
                </p:oleObj>
              </mc:Choice>
              <mc:Fallback>
                <p:oleObj r:id="rId13" imgW="934721" imgH="779383" progId="PBrush">
                  <p:embed/>
                  <p:pic>
                    <p:nvPicPr>
                      <p:cNvPr id="15" name="Google Shape;15;p4"/>
                      <p:cNvPicPr preferRelativeResize="0"/>
                      <p:nvPr/>
                    </p:nvPicPr>
                    <p:blipFill rotWithShape="1">
                      <a:blip r:embed="rId14">
                        <a:alphaModFix/>
                      </a:blip>
                      <a:srcRect/>
                      <a:stretch/>
                    </p:blipFill>
                    <p:spPr>
                      <a:xfrm>
                        <a:off x="11216640" y="20322"/>
                        <a:ext cx="934721" cy="779383"/>
                      </a:xfrm>
                      <a:prstGeom prst="rect">
                        <a:avLst/>
                      </a:prstGeom>
                      <a:noFill/>
                      <a:ln>
                        <a:noFill/>
                      </a:ln>
                    </p:spPr>
                  </p:pic>
                </p:oleObj>
              </mc:Fallback>
            </mc:AlternateContent>
          </a:graphicData>
        </a:graphic>
      </p:graphicFrame>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doi.org/10.1016/j.jhydrol.2017.11.018"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dx.doi.org/10.1202/0002-8894(2000)061%3C0107:hpcohs%3E2.0.co;2"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
          <p:cNvSpPr txBox="1">
            <a:spLocks noGrp="1"/>
          </p:cNvSpPr>
          <p:nvPr>
            <p:ph type="ctrTitle"/>
          </p:nvPr>
        </p:nvSpPr>
        <p:spPr>
          <a:xfrm>
            <a:off x="1058301" y="1194199"/>
            <a:ext cx="9930176" cy="1339515"/>
          </a:xfrm>
          <a:prstGeom prst="rect">
            <a:avLst/>
          </a:prstGeom>
          <a:noFill/>
          <a:ln>
            <a:noFill/>
          </a:ln>
          <a:effectLst>
            <a:outerShdw blurRad="57785" dist="33020" dir="3180000" algn="ctr">
              <a:srgbClr val="000000">
                <a:alpha val="29411"/>
              </a:srgbClr>
            </a:outerShdw>
          </a:effectLst>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0000"/>
              </a:buClr>
              <a:buSzPts val="2800"/>
              <a:buFont typeface="Times New Roman"/>
              <a:buNone/>
            </a:pPr>
            <a:r>
              <a:rPr lang="en-US" sz="2800" b="1">
                <a:solidFill>
                  <a:srgbClr val="000000"/>
                </a:solidFill>
                <a:latin typeface="Times New Roman"/>
                <a:ea typeface="Times New Roman"/>
                <a:cs typeface="Times New Roman"/>
                <a:sym typeface="Times New Roman"/>
              </a:rPr>
              <a:t>Department of E&amp;TC</a:t>
            </a:r>
            <a:r>
              <a:rPr lang="en-US" sz="3200" b="1">
                <a:solidFill>
                  <a:srgbClr val="C00000"/>
                </a:solidFill>
                <a:latin typeface="Times New Roman"/>
                <a:ea typeface="Times New Roman"/>
                <a:cs typeface="Times New Roman"/>
                <a:sym typeface="Times New Roman"/>
              </a:rPr>
              <a:t> </a:t>
            </a:r>
            <a:br>
              <a:rPr lang="en-US" sz="3200" b="1">
                <a:solidFill>
                  <a:srgbClr val="C00000"/>
                </a:solidFill>
                <a:latin typeface="Times New Roman"/>
                <a:ea typeface="Times New Roman"/>
                <a:cs typeface="Times New Roman"/>
                <a:sym typeface="Times New Roman"/>
              </a:rPr>
            </a:br>
            <a:r>
              <a:rPr lang="en-US" sz="3200" b="1">
                <a:solidFill>
                  <a:srgbClr val="C00000"/>
                </a:solidFill>
                <a:latin typeface="Times New Roman"/>
                <a:ea typeface="Times New Roman"/>
                <a:cs typeface="Times New Roman"/>
                <a:sym typeface="Times New Roman"/>
              </a:rPr>
              <a:t>Project ID: A-14</a:t>
            </a:r>
            <a:endParaRPr sz="3200">
              <a:solidFill>
                <a:srgbClr val="C00000"/>
              </a:solidFill>
              <a:latin typeface="Times New Roman"/>
              <a:ea typeface="Times New Roman"/>
              <a:cs typeface="Times New Roman"/>
              <a:sym typeface="Times New Roman"/>
            </a:endParaRPr>
          </a:p>
        </p:txBody>
      </p:sp>
      <p:sp>
        <p:nvSpPr>
          <p:cNvPr id="96" name="Google Shape;96;p1"/>
          <p:cNvSpPr txBox="1"/>
          <p:nvPr/>
        </p:nvSpPr>
        <p:spPr>
          <a:xfrm>
            <a:off x="2242376" y="89220"/>
            <a:ext cx="7707300" cy="808800"/>
          </a:xfrm>
          <a:prstGeom prst="rect">
            <a:avLst/>
          </a:prstGeom>
          <a:noFill/>
          <a:ln>
            <a:noFill/>
          </a:ln>
          <a:effectLst>
            <a:outerShdw blurRad="44450" dist="27940" dir="5400000" algn="ctr">
              <a:srgbClr val="000000">
                <a:alpha val="31372"/>
              </a:srgbClr>
            </a:outerShdw>
          </a:effectLst>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Times New Roman"/>
                <a:ea typeface="Times New Roman"/>
                <a:cs typeface="Times New Roman"/>
                <a:sym typeface="Times New Roman"/>
              </a:rPr>
              <a:t>Pimpri Chinchwad Education Trust’s</a:t>
            </a:r>
            <a:endParaRPr sz="2400" b="0" i="0" u="none" strike="noStrike" cap="none">
              <a:solidFill>
                <a:srgbClr val="000000"/>
              </a:solidFill>
              <a:latin typeface="Times New Roman"/>
              <a:ea typeface="Times New Roman"/>
              <a:cs typeface="Times New Roman"/>
              <a:sym typeface="Times New Roman"/>
            </a:endParaRPr>
          </a:p>
          <a:p>
            <a:pPr marL="0" marR="0" lvl="0" indent="0" algn="ctr" rtl="0">
              <a:lnSpc>
                <a:spcPct val="100000"/>
              </a:lnSpc>
              <a:spcBef>
                <a:spcPts val="66"/>
              </a:spcBef>
              <a:spcAft>
                <a:spcPts val="0"/>
              </a:spcAft>
              <a:buClr>
                <a:srgbClr val="000000"/>
              </a:buClr>
              <a:buSzPts val="2800"/>
              <a:buFont typeface="Arial"/>
              <a:buNone/>
            </a:pPr>
            <a:r>
              <a:rPr lang="en-US" sz="2800" b="1" i="0" u="none" strike="noStrike" cap="none">
                <a:solidFill>
                  <a:srgbClr val="1155CC"/>
                </a:solidFill>
                <a:latin typeface="Times New Roman"/>
                <a:ea typeface="Times New Roman"/>
                <a:cs typeface="Times New Roman"/>
                <a:sym typeface="Times New Roman"/>
              </a:rPr>
              <a:t>Pimpri Chinchwad College of Engineering, Pune</a:t>
            </a:r>
            <a:endParaRPr sz="1800" b="0" i="0" u="none" strike="noStrike" cap="none">
              <a:solidFill>
                <a:srgbClr val="1155CC"/>
              </a:solidFill>
              <a:latin typeface="Times New Roman"/>
              <a:ea typeface="Times New Roman"/>
              <a:cs typeface="Times New Roman"/>
              <a:sym typeface="Times New Roman"/>
            </a:endParaRPr>
          </a:p>
        </p:txBody>
      </p:sp>
      <p:grpSp>
        <p:nvGrpSpPr>
          <p:cNvPr id="97" name="Google Shape;97;p1"/>
          <p:cNvGrpSpPr/>
          <p:nvPr/>
        </p:nvGrpSpPr>
        <p:grpSpPr>
          <a:xfrm>
            <a:off x="3084533" y="1012709"/>
            <a:ext cx="6022934" cy="66801"/>
            <a:chOff x="0" y="884326"/>
            <a:chExt cx="8292584" cy="66801"/>
          </a:xfrm>
        </p:grpSpPr>
        <p:sp>
          <p:nvSpPr>
            <p:cNvPr id="98" name="Google Shape;98;p1"/>
            <p:cNvSpPr/>
            <p:nvPr/>
          </p:nvSpPr>
          <p:spPr>
            <a:xfrm>
              <a:off x="6997239" y="884326"/>
              <a:ext cx="1295345" cy="66801"/>
            </a:xfrm>
            <a:prstGeom prst="rect">
              <a:avLst/>
            </a:prstGeom>
            <a:solidFill>
              <a:srgbClr val="9BBB59"/>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9" name="Google Shape;99;p1"/>
            <p:cNvSpPr/>
            <p:nvPr/>
          </p:nvSpPr>
          <p:spPr>
            <a:xfrm>
              <a:off x="0" y="884326"/>
              <a:ext cx="6936079" cy="66801"/>
            </a:xfrm>
            <a:prstGeom prst="rect">
              <a:avLst/>
            </a:prstGeom>
            <a:solidFill>
              <a:srgbClr val="31859B"/>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1034603"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100" name="Google Shape;100;p1"/>
          <p:cNvSpPr/>
          <p:nvPr/>
        </p:nvSpPr>
        <p:spPr>
          <a:xfrm>
            <a:off x="1130912" y="2648403"/>
            <a:ext cx="10109016" cy="3690751"/>
          </a:xfrm>
          <a:prstGeom prst="roundRect">
            <a:avLst>
              <a:gd name="adj" fmla="val 16667"/>
            </a:avLst>
          </a:prstGeom>
          <a:solidFill>
            <a:srgbClr val="BBD6EE"/>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lnSpc>
                <a:spcPct val="150000"/>
              </a:lnSpc>
              <a:buSzPts val="1800"/>
            </a:pPr>
            <a:r>
              <a:rPr lang="en-IN" sz="2800" b="1">
                <a:solidFill>
                  <a:schemeClr val="accent1">
                    <a:lumMod val="25000"/>
                  </a:schemeClr>
                </a:solidFill>
                <a:latin typeface="Calibri"/>
                <a:cs typeface="Calibri"/>
              </a:rPr>
              <a:t>CONTAIN-BASED INNOVATIVE SEWAGE MONITORING SYSTEM USING IOT</a:t>
            </a:r>
            <a:endParaRPr lang="en-US" sz="2800" b="1" u="none" strike="noStrike" cap="none">
              <a:solidFill>
                <a:schemeClr val="accent1">
                  <a:lumMod val="25000"/>
                </a:schemeClr>
              </a:solidFill>
              <a:latin typeface="Calibri"/>
              <a:ea typeface="Calibri" panose="020F0502020204030204" pitchFamily="34" charset="0"/>
              <a:cs typeface="Calibri"/>
            </a:endParaRPr>
          </a:p>
          <a:p>
            <a:pPr>
              <a:lnSpc>
                <a:spcPct val="150000"/>
              </a:lnSpc>
              <a:buSzPts val="1800"/>
            </a:pPr>
            <a:r>
              <a:rPr lang="en-US" sz="1800" b="0" i="0" u="none" strike="noStrike" cap="none">
                <a:solidFill>
                  <a:schemeClr val="dk1"/>
                </a:solidFill>
                <a:latin typeface="Times New Roman"/>
                <a:ea typeface="Times New Roman"/>
                <a:cs typeface="Times New Roman"/>
                <a:sym typeface="Times New Roman"/>
              </a:rPr>
              <a:t>Presentation By:</a:t>
            </a:r>
            <a:r>
              <a:rPr lang="en-US" sz="1800">
                <a:solidFill>
                  <a:schemeClr val="dk1"/>
                </a:solidFill>
                <a:latin typeface="Times New Roman"/>
                <a:ea typeface="Times New Roman"/>
                <a:cs typeface="Times New Roman"/>
                <a:sym typeface="Times New Roman"/>
              </a:rPr>
              <a:t>                                                                          </a:t>
            </a:r>
            <a:r>
              <a:rPr lang="en-US" sz="1800" b="0" i="0" u="none" strike="noStrike" cap="none">
                <a:solidFill>
                  <a:schemeClr val="dk1"/>
                </a:solidFill>
                <a:latin typeface="Times New Roman"/>
                <a:ea typeface="Times New Roman"/>
                <a:cs typeface="Times New Roman"/>
                <a:sym typeface="Times New Roman"/>
              </a:rPr>
              <a:t> </a:t>
            </a:r>
            <a:r>
              <a:rPr lang="en-US" sz="1800" i="0" u="none" strike="noStrike" cap="none">
                <a:solidFill>
                  <a:schemeClr val="dk1"/>
                </a:solidFill>
                <a:latin typeface="Times New Roman"/>
                <a:ea typeface="Times New Roman"/>
                <a:cs typeface="Times New Roman"/>
                <a:sym typeface="Times New Roman"/>
              </a:rPr>
              <a:t>Guided By:</a:t>
            </a:r>
            <a:r>
              <a:rPr lang="en-US" sz="1800">
                <a:solidFill>
                  <a:schemeClr val="dk1"/>
                </a:solidFill>
                <a:latin typeface="Times New Roman"/>
                <a:ea typeface="Times New Roman"/>
                <a:cs typeface="Times New Roman"/>
                <a:sym typeface="Times New Roman"/>
              </a:rPr>
              <a:t>         </a:t>
            </a:r>
          </a:p>
          <a:p>
            <a:pPr>
              <a:lnSpc>
                <a:spcPct val="150000"/>
              </a:lnSpc>
              <a:buSzPts val="1800"/>
            </a:pPr>
            <a:r>
              <a:rPr lang="en-US" sz="1800">
                <a:solidFill>
                  <a:schemeClr val="dk1"/>
                </a:solidFill>
                <a:latin typeface="Times New Roman"/>
                <a:ea typeface="Times New Roman"/>
                <a:cs typeface="Times New Roman"/>
                <a:sym typeface="Times New Roman"/>
              </a:rPr>
              <a:t>                                                  </a:t>
            </a:r>
            <a:endParaRPr lang="en-US" sz="1800" b="0" i="0" u="none" strike="noStrike" cap="none">
              <a:solidFill>
                <a:schemeClr val="dk1"/>
              </a:solidFill>
              <a:latin typeface="Times New Roman"/>
              <a:ea typeface="Times New Roman"/>
              <a:cs typeface="Times New Roman"/>
            </a:endParaRPr>
          </a:p>
          <a:p>
            <a:pPr marL="0" marR="0" lvl="0" indent="0" rtl="0">
              <a:lnSpc>
                <a:spcPct val="150000"/>
              </a:lnSpc>
              <a:spcBef>
                <a:spcPts val="0"/>
              </a:spcBef>
              <a:spcAft>
                <a:spcPts val="0"/>
              </a:spcAft>
              <a:buClr>
                <a:srgbClr val="000000"/>
              </a:buClr>
              <a:buSzPts val="1800"/>
              <a:buFont typeface="Arial"/>
              <a:buNone/>
            </a:pPr>
            <a:endParaRPr lang="en-US" sz="1800" b="0" i="0" u="none" strike="noStrike" cap="none">
              <a:solidFill>
                <a:schemeClr val="dk1"/>
              </a:solidFill>
              <a:latin typeface="Times New Roman"/>
              <a:ea typeface="Times New Roman"/>
              <a:cs typeface="Times New Roman"/>
              <a:sym typeface="Times New Roman"/>
            </a:endParaRPr>
          </a:p>
          <a:p>
            <a:pPr marL="0" marR="0" lvl="0" indent="0" algn="ctr" rtl="0">
              <a:lnSpc>
                <a:spcPct val="150000"/>
              </a:lnSpc>
              <a:spcBef>
                <a:spcPts val="0"/>
              </a:spcBef>
              <a:spcAft>
                <a:spcPts val="0"/>
              </a:spcAft>
              <a:buClr>
                <a:srgbClr val="000000"/>
              </a:buClr>
              <a:buSzPts val="1800"/>
              <a:buFont typeface="Arial"/>
              <a:buNone/>
            </a:pPr>
            <a:endParaRPr lang="en-US" sz="1800" i="0" u="none" strike="noStrike" cap="none">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101" name="Google Shape;101;p1"/>
          <p:cNvSpPr txBox="1">
            <a:spLocks noGrp="1"/>
          </p:cNvSpPr>
          <p:nvPr>
            <p:ph type="sldNum" idx="12"/>
          </p:nvPr>
        </p:nvSpPr>
        <p:spPr>
          <a:xfrm>
            <a:off x="9341400" y="6523670"/>
            <a:ext cx="2743200" cy="27432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1</a:t>
            </a:fld>
            <a:endParaRPr>
              <a:latin typeface="Times New Roman"/>
              <a:ea typeface="Times New Roman"/>
              <a:cs typeface="Times New Roman"/>
              <a:sym typeface="Times New Roman"/>
            </a:endParaRPr>
          </a:p>
        </p:txBody>
      </p:sp>
      <p:graphicFrame>
        <p:nvGraphicFramePr>
          <p:cNvPr id="2" name="Table 1">
            <a:extLst>
              <a:ext uri="{FF2B5EF4-FFF2-40B4-BE49-F238E27FC236}">
                <a16:creationId xmlns:a16="http://schemas.microsoft.com/office/drawing/2014/main" id="{34C15BC3-694B-0716-4E74-3071B5496A11}"/>
              </a:ext>
            </a:extLst>
          </p:cNvPr>
          <p:cNvGraphicFramePr>
            <a:graphicFrameLocks noGrp="1"/>
          </p:cNvGraphicFramePr>
          <p:nvPr>
            <p:extLst>
              <p:ext uri="{D42A27DB-BD31-4B8C-83A1-F6EECF244321}">
                <p14:modId xmlns:p14="http://schemas.microsoft.com/office/powerpoint/2010/main" val="3038969157"/>
              </p:ext>
            </p:extLst>
          </p:nvPr>
        </p:nvGraphicFramePr>
        <p:xfrm>
          <a:off x="1339574" y="4601794"/>
          <a:ext cx="4619045" cy="1737360"/>
        </p:xfrm>
        <a:graphic>
          <a:graphicData uri="http://schemas.openxmlformats.org/drawingml/2006/table">
            <a:tbl>
              <a:tblPr firstRow="1" bandRow="1">
                <a:tableStyleId>{2D5ABB26-0587-4C30-8999-92F81FD0307C}</a:tableStyleId>
              </a:tblPr>
              <a:tblGrid>
                <a:gridCol w="2164080">
                  <a:extLst>
                    <a:ext uri="{9D8B030D-6E8A-4147-A177-3AD203B41FA5}">
                      <a16:colId xmlns:a16="http://schemas.microsoft.com/office/drawing/2014/main" val="2340194552"/>
                    </a:ext>
                  </a:extLst>
                </a:gridCol>
                <a:gridCol w="2454965">
                  <a:extLst>
                    <a:ext uri="{9D8B030D-6E8A-4147-A177-3AD203B41FA5}">
                      <a16:colId xmlns:a16="http://schemas.microsoft.com/office/drawing/2014/main" val="3754727736"/>
                    </a:ext>
                  </a:extLst>
                </a:gridCol>
              </a:tblGrid>
              <a:tr h="346029">
                <a:tc>
                  <a:txBody>
                    <a:bodyPr/>
                    <a:lstStyle/>
                    <a:p>
                      <a:r>
                        <a:rPr lang="en-US" sz="1800" b="0" i="0" u="none" strike="noStrike" cap="none">
                          <a:solidFill>
                            <a:schemeClr val="dk1"/>
                          </a:solidFill>
                          <a:latin typeface="Times New Roman"/>
                          <a:cs typeface="Times New Roman"/>
                          <a:sym typeface="Times New Roman"/>
                        </a:rPr>
                        <a:t>Mayur Ingle</a:t>
                      </a:r>
                      <a:endParaRPr lang="en-US" sz="1800">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a:latin typeface="Times New Roman"/>
                          <a:cs typeface="Times New Roman"/>
                        </a:rPr>
                        <a:t>BTETA41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75579412"/>
                  </a:ext>
                </a:extLst>
              </a:tr>
              <a:tr h="346029">
                <a:tc>
                  <a:txBody>
                    <a:bodyPr/>
                    <a:lstStyle/>
                    <a:p>
                      <a:r>
                        <a:rPr lang="en-US" sz="1800" b="0" i="0" u="none" strike="noStrike" cap="none">
                          <a:solidFill>
                            <a:schemeClr val="dk1"/>
                          </a:solidFill>
                          <a:latin typeface="Times New Roman"/>
                          <a:cs typeface="Times New Roman"/>
                          <a:sym typeface="Times New Roman"/>
                        </a:rPr>
                        <a:t>Ganesh Jagtap</a:t>
                      </a:r>
                      <a:endParaRPr lang="en-US" sz="1800">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a:latin typeface="Times New Roman"/>
                          <a:cs typeface="Times New Roman"/>
                        </a:rPr>
                        <a:t>BTETA42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75259677"/>
                  </a:ext>
                </a:extLst>
              </a:tr>
              <a:tr h="346029">
                <a:tc>
                  <a:txBody>
                    <a:bodyPr/>
                    <a:lstStyle/>
                    <a:p>
                      <a:r>
                        <a:rPr lang="en-US" sz="1800" b="0" i="0" u="none" strike="noStrike" cap="none">
                          <a:solidFill>
                            <a:schemeClr val="dk1"/>
                          </a:solidFill>
                          <a:latin typeface="Times New Roman"/>
                          <a:ea typeface="Times New Roman"/>
                          <a:cs typeface="Times New Roman"/>
                          <a:sym typeface="Times New Roman"/>
                        </a:rPr>
                        <a:t>Manoj </a:t>
                      </a:r>
                      <a:r>
                        <a:rPr lang="en-US" sz="1800" b="0" i="0" u="none" strike="noStrike" cap="none" err="1">
                          <a:solidFill>
                            <a:schemeClr val="dk1"/>
                          </a:solidFill>
                          <a:latin typeface="Times New Roman"/>
                          <a:ea typeface="Times New Roman"/>
                          <a:cs typeface="Times New Roman"/>
                        </a:rPr>
                        <a:t>Gotmukle</a:t>
                      </a:r>
                      <a:endParaRPr lang="en-US" sz="1800" err="1">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a:latin typeface="Times New Roman"/>
                          <a:cs typeface="Times New Roman"/>
                        </a:rPr>
                        <a:t>BTETA37</a:t>
                      </a:r>
                      <a:endParaRPr lang="en-US" sz="1800">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27980362"/>
                  </a:ext>
                </a:extLst>
              </a:tr>
              <a:tr h="605551">
                <a:tc>
                  <a:txBody>
                    <a:bodyPr/>
                    <a:lstStyle/>
                    <a:p>
                      <a:r>
                        <a:rPr lang="en-US" sz="1800">
                          <a:latin typeface="Times New Roman"/>
                          <a:cs typeface="Times New Roman"/>
                        </a:rPr>
                        <a:t>Shantanu </a:t>
                      </a:r>
                      <a:r>
                        <a:rPr lang="en-US" sz="1800" err="1">
                          <a:latin typeface="Times New Roman"/>
                          <a:cs typeface="Times New Roman"/>
                        </a:rPr>
                        <a:t>Bhapkar</a:t>
                      </a:r>
                    </a:p>
                    <a:p>
                      <a:endParaRPr lang="en-US" sz="1800">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a:latin typeface="Times New Roman"/>
                          <a:cs typeface="Times New Roman"/>
                        </a:rPr>
                        <a:t>BTETA15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4285892"/>
                  </a:ext>
                </a:extLst>
              </a:tr>
            </a:tbl>
          </a:graphicData>
        </a:graphic>
      </p:graphicFrame>
      <p:sp>
        <p:nvSpPr>
          <p:cNvPr id="3" name="TextBox 2">
            <a:extLst>
              <a:ext uri="{FF2B5EF4-FFF2-40B4-BE49-F238E27FC236}">
                <a16:creationId xmlns:a16="http://schemas.microsoft.com/office/drawing/2014/main" id="{750392A0-196B-ECB3-4B30-93932C32BE6B}"/>
              </a:ext>
            </a:extLst>
          </p:cNvPr>
          <p:cNvSpPr txBox="1"/>
          <p:nvPr/>
        </p:nvSpPr>
        <p:spPr>
          <a:xfrm>
            <a:off x="7088966" y="4601794"/>
            <a:ext cx="2101857" cy="369332"/>
          </a:xfrm>
          <a:prstGeom prst="rect">
            <a:avLst/>
          </a:prstGeom>
          <a:noFill/>
        </p:spPr>
        <p:txBody>
          <a:bodyPr wrap="none" rtlCol="0">
            <a:spAutoFit/>
          </a:bodyPr>
          <a:lstStyle/>
          <a:p>
            <a:pPr algn="ctr"/>
            <a:r>
              <a:rPr lang="en-IN" sz="1800">
                <a:solidFill>
                  <a:srgbClr val="000000"/>
                </a:solidFill>
                <a:effectLst/>
                <a:latin typeface="Times New Roman" panose="02020603050405020304" pitchFamily="18" charset="0"/>
                <a:cs typeface="Times New Roman" panose="02020603050405020304" pitchFamily="18" charset="0"/>
              </a:rPr>
              <a:t>Mrs. Suvarna kadam</a:t>
            </a:r>
            <a:endParaRPr lang="en-IN" sz="2000">
              <a:solidFill>
                <a:srgbClr val="000000"/>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g2c9e0f00740_0_39"/>
          <p:cNvSpPr txBox="1">
            <a:spLocks noGrp="1"/>
          </p:cNvSpPr>
          <p:nvPr>
            <p:ph type="title"/>
          </p:nvPr>
        </p:nvSpPr>
        <p:spPr>
          <a:xfrm>
            <a:off x="101600" y="68034"/>
            <a:ext cx="11065800" cy="720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latin typeface="Times New Roman" panose="02020603050405020304" pitchFamily="18" charset="0"/>
                <a:cs typeface="Times New Roman" panose="02020603050405020304" pitchFamily="18" charset="0"/>
              </a:rPr>
              <a:t>Methodology</a:t>
            </a:r>
            <a:endParaRPr>
              <a:latin typeface="Times New Roman" panose="02020603050405020304" pitchFamily="18" charset="0"/>
              <a:cs typeface="Times New Roman" panose="02020603050405020304" pitchFamily="18" charset="0"/>
            </a:endParaRPr>
          </a:p>
        </p:txBody>
      </p:sp>
      <p:sp>
        <p:nvSpPr>
          <p:cNvPr id="148" name="Google Shape;148;g2c9e0f00740_0_39"/>
          <p:cNvSpPr txBox="1">
            <a:spLocks noGrp="1"/>
          </p:cNvSpPr>
          <p:nvPr>
            <p:ph type="sldNum" idx="12"/>
          </p:nvPr>
        </p:nvSpPr>
        <p:spPr>
          <a:xfrm>
            <a:off x="9341400" y="6523670"/>
            <a:ext cx="2743200" cy="2742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a:t>
            </a:fld>
            <a:endParaRPr/>
          </a:p>
        </p:txBody>
      </p:sp>
      <p:sp>
        <p:nvSpPr>
          <p:cNvPr id="4" name="TextBox 3">
            <a:extLst>
              <a:ext uri="{FF2B5EF4-FFF2-40B4-BE49-F238E27FC236}">
                <a16:creationId xmlns:a16="http://schemas.microsoft.com/office/drawing/2014/main" id="{80A3A382-BC0C-0C1B-4CD9-E531FF416182}"/>
              </a:ext>
            </a:extLst>
          </p:cNvPr>
          <p:cNvSpPr txBox="1"/>
          <p:nvPr/>
        </p:nvSpPr>
        <p:spPr>
          <a:xfrm>
            <a:off x="5351442" y="5653235"/>
            <a:ext cx="1500809" cy="307777"/>
          </a:xfrm>
          <a:prstGeom prst="rect">
            <a:avLst/>
          </a:prstGeom>
          <a:noFill/>
        </p:spPr>
        <p:txBody>
          <a:bodyPr wrap="square" rtlCol="0">
            <a:spAutoFit/>
          </a:bodyPr>
          <a:lstStyle/>
          <a:p>
            <a:r>
              <a:rPr lang="en-US"/>
              <a:t>Block Diagram</a:t>
            </a:r>
          </a:p>
        </p:txBody>
      </p:sp>
      <p:pic>
        <p:nvPicPr>
          <p:cNvPr id="3" name="Picture 2" descr="A diagram of a computer system&#10;&#10;Description automatically generated">
            <a:extLst>
              <a:ext uri="{FF2B5EF4-FFF2-40B4-BE49-F238E27FC236}">
                <a16:creationId xmlns:a16="http://schemas.microsoft.com/office/drawing/2014/main" id="{2355FE7E-4DAE-67E1-AEAE-8F30384970FD}"/>
              </a:ext>
            </a:extLst>
          </p:cNvPr>
          <p:cNvPicPr>
            <a:picLocks noChangeAspect="1"/>
          </p:cNvPicPr>
          <p:nvPr/>
        </p:nvPicPr>
        <p:blipFill>
          <a:blip r:embed="rId3"/>
          <a:stretch>
            <a:fillRect/>
          </a:stretch>
        </p:blipFill>
        <p:spPr>
          <a:xfrm>
            <a:off x="1981199" y="1336582"/>
            <a:ext cx="7321922" cy="417363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g2c9e0f00740_0_39"/>
          <p:cNvSpPr txBox="1">
            <a:spLocks noGrp="1"/>
          </p:cNvSpPr>
          <p:nvPr>
            <p:ph type="title"/>
          </p:nvPr>
        </p:nvSpPr>
        <p:spPr>
          <a:xfrm>
            <a:off x="101600" y="68034"/>
            <a:ext cx="11065800" cy="720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latin typeface="Times New Roman" panose="02020603050405020304" pitchFamily="18" charset="0"/>
                <a:cs typeface="Times New Roman" panose="02020603050405020304" pitchFamily="18" charset="0"/>
              </a:rPr>
              <a:t>Methodology</a:t>
            </a:r>
            <a:endParaRPr>
              <a:latin typeface="Times New Roman" panose="02020603050405020304" pitchFamily="18" charset="0"/>
              <a:cs typeface="Times New Roman" panose="02020603050405020304" pitchFamily="18" charset="0"/>
            </a:endParaRPr>
          </a:p>
        </p:txBody>
      </p:sp>
      <p:sp>
        <p:nvSpPr>
          <p:cNvPr id="148" name="Google Shape;148;g2c9e0f00740_0_39"/>
          <p:cNvSpPr txBox="1">
            <a:spLocks noGrp="1"/>
          </p:cNvSpPr>
          <p:nvPr>
            <p:ph type="sldNum" idx="12"/>
          </p:nvPr>
        </p:nvSpPr>
        <p:spPr>
          <a:xfrm>
            <a:off x="9341400" y="6523670"/>
            <a:ext cx="2743200" cy="2742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11</a:t>
            </a:fld>
            <a:endParaRPr/>
          </a:p>
        </p:txBody>
      </p:sp>
      <p:sp>
        <p:nvSpPr>
          <p:cNvPr id="4" name="TextBox 3">
            <a:extLst>
              <a:ext uri="{FF2B5EF4-FFF2-40B4-BE49-F238E27FC236}">
                <a16:creationId xmlns:a16="http://schemas.microsoft.com/office/drawing/2014/main" id="{80A3A382-BC0C-0C1B-4CD9-E531FF416182}"/>
              </a:ext>
            </a:extLst>
          </p:cNvPr>
          <p:cNvSpPr txBox="1"/>
          <p:nvPr/>
        </p:nvSpPr>
        <p:spPr>
          <a:xfrm>
            <a:off x="1933647" y="6348000"/>
            <a:ext cx="1792161" cy="307777"/>
          </a:xfrm>
          <a:prstGeom prst="rect">
            <a:avLst/>
          </a:prstGeom>
          <a:noFill/>
        </p:spPr>
        <p:txBody>
          <a:bodyPr wrap="square" lIns="91440" tIns="45720" rIns="91440" bIns="45720" rtlCol="0" anchor="t">
            <a:spAutoFit/>
          </a:bodyPr>
          <a:lstStyle/>
          <a:p>
            <a:r>
              <a:rPr lang="en-US"/>
              <a:t>Fig. FLOW CHART</a:t>
            </a:r>
          </a:p>
        </p:txBody>
      </p:sp>
      <p:pic>
        <p:nvPicPr>
          <p:cNvPr id="2" name="Picture 1" descr="A diagram of a flowchart&#10;&#10;Description automatically generated">
            <a:extLst>
              <a:ext uri="{FF2B5EF4-FFF2-40B4-BE49-F238E27FC236}">
                <a16:creationId xmlns:a16="http://schemas.microsoft.com/office/drawing/2014/main" id="{6273D081-83D2-AA7F-450D-2FB2FF32CDA6}"/>
              </a:ext>
            </a:extLst>
          </p:cNvPr>
          <p:cNvPicPr>
            <a:picLocks noChangeAspect="1"/>
          </p:cNvPicPr>
          <p:nvPr/>
        </p:nvPicPr>
        <p:blipFill>
          <a:blip r:embed="rId3"/>
          <a:stretch>
            <a:fillRect/>
          </a:stretch>
        </p:blipFill>
        <p:spPr>
          <a:xfrm>
            <a:off x="780468" y="1176617"/>
            <a:ext cx="3806684" cy="4975413"/>
          </a:xfrm>
          <a:prstGeom prst="rect">
            <a:avLst/>
          </a:prstGeom>
        </p:spPr>
      </p:pic>
      <p:sp>
        <p:nvSpPr>
          <p:cNvPr id="5" name="TextBox 4">
            <a:extLst>
              <a:ext uri="{FF2B5EF4-FFF2-40B4-BE49-F238E27FC236}">
                <a16:creationId xmlns:a16="http://schemas.microsoft.com/office/drawing/2014/main" id="{0AED745F-8750-7F7D-C6B9-C21AE5FFAFE0}"/>
              </a:ext>
            </a:extLst>
          </p:cNvPr>
          <p:cNvSpPr txBox="1"/>
          <p:nvPr/>
        </p:nvSpPr>
        <p:spPr>
          <a:xfrm>
            <a:off x="5632077" y="1272988"/>
            <a:ext cx="4715434"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kern="1200">
                <a:solidFill>
                  <a:schemeClr val="tx1"/>
                </a:solidFill>
                <a:latin typeface="Gill Sans Nova Light"/>
                <a:ea typeface="+mn-ea"/>
                <a:cs typeface="+mn-cs"/>
              </a:rPr>
              <a:t>Step1:-Start</a:t>
            </a:r>
          </a:p>
          <a:p>
            <a:r>
              <a:rPr lang="en-US" sz="2400" kern="1200">
                <a:solidFill>
                  <a:schemeClr val="tx1"/>
                </a:solidFill>
                <a:latin typeface="Gill Sans Nova Light"/>
                <a:ea typeface="+mn-ea"/>
                <a:cs typeface="+mn-cs"/>
              </a:rPr>
              <a:t>Step2:-Take Input from Sensors to Node MCU</a:t>
            </a:r>
          </a:p>
          <a:p>
            <a:r>
              <a:rPr lang="en-US" sz="2400" kern="1200">
                <a:solidFill>
                  <a:schemeClr val="tx1"/>
                </a:solidFill>
                <a:latin typeface="Gill Sans Nova Light"/>
                <a:ea typeface="+mn-ea"/>
                <a:cs typeface="+mn-cs"/>
              </a:rPr>
              <a:t>Step3:-Check Threshold level</a:t>
            </a:r>
          </a:p>
          <a:p>
            <a:r>
              <a:rPr lang="en-US" sz="2400" kern="1200">
                <a:solidFill>
                  <a:schemeClr val="tx1"/>
                </a:solidFill>
                <a:latin typeface="Gill Sans Nova Light"/>
                <a:ea typeface="+mn-ea"/>
                <a:cs typeface="+mn-cs"/>
              </a:rPr>
              <a:t>Step4:-If Condition is True/Yes</a:t>
            </a:r>
          </a:p>
          <a:p>
            <a:r>
              <a:rPr lang="en-US" sz="2400" kern="1200">
                <a:solidFill>
                  <a:schemeClr val="tx1"/>
                </a:solidFill>
                <a:latin typeface="Gill Sans Nova Light"/>
                <a:ea typeface="+mn-ea"/>
                <a:cs typeface="+mn-cs"/>
              </a:rPr>
              <a:t>Step5:-Send Alert Message</a:t>
            </a:r>
          </a:p>
          <a:p>
            <a:r>
              <a:rPr lang="en-US" sz="2400" kern="1200">
                <a:solidFill>
                  <a:schemeClr val="tx1"/>
                </a:solidFill>
                <a:latin typeface="Gill Sans Nova Light"/>
                <a:ea typeface="+mn-ea"/>
                <a:cs typeface="+mn-cs"/>
              </a:rPr>
              <a:t>Step6:-Repeat Process</a:t>
            </a:r>
          </a:p>
          <a:p>
            <a:r>
              <a:rPr lang="en-US" sz="2400" kern="1200">
                <a:solidFill>
                  <a:schemeClr val="tx1"/>
                </a:solidFill>
                <a:latin typeface="Gill Sans Nova Light"/>
                <a:ea typeface="+mn-ea"/>
                <a:cs typeface="+mn-cs"/>
              </a:rPr>
              <a:t>Step7:-If Condition is False/No</a:t>
            </a:r>
          </a:p>
          <a:p>
            <a:r>
              <a:rPr lang="en-US" sz="2400" kern="1200">
                <a:solidFill>
                  <a:schemeClr val="tx1"/>
                </a:solidFill>
                <a:latin typeface="Gill Sans Nova Light"/>
                <a:ea typeface="+mn-ea"/>
                <a:cs typeface="+mn-cs"/>
              </a:rPr>
              <a:t>Step8:-Process should repeat in loop until condition getting “True”</a:t>
            </a:r>
          </a:p>
          <a:p>
            <a:r>
              <a:rPr lang="en-US" sz="2400" kern="1200">
                <a:solidFill>
                  <a:schemeClr val="tx1"/>
                </a:solidFill>
                <a:latin typeface="Gill Sans Nova Light"/>
                <a:ea typeface="+mn-ea"/>
                <a:cs typeface="+mn-cs"/>
              </a:rPr>
              <a:t>Step9:-End</a:t>
            </a:r>
          </a:p>
        </p:txBody>
      </p:sp>
    </p:spTree>
    <p:extLst>
      <p:ext uri="{BB962C8B-B14F-4D97-AF65-F5344CB8AC3E}">
        <p14:creationId xmlns:p14="http://schemas.microsoft.com/office/powerpoint/2010/main" val="970875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31B09-4664-9A82-366B-0742B7D941BC}"/>
              </a:ext>
            </a:extLst>
          </p:cNvPr>
          <p:cNvSpPr>
            <a:spLocks noGrp="1"/>
          </p:cNvSpPr>
          <p:nvPr>
            <p:ph type="title"/>
          </p:nvPr>
        </p:nvSpPr>
        <p:spPr/>
        <p:txBody>
          <a:bodyPr/>
          <a:lstStyle/>
          <a:p>
            <a:r>
              <a:rPr lang="en-US"/>
              <a:t>Design and Implementation</a:t>
            </a:r>
          </a:p>
        </p:txBody>
      </p:sp>
      <p:sp>
        <p:nvSpPr>
          <p:cNvPr id="3" name="Text Placeholder 2">
            <a:extLst>
              <a:ext uri="{FF2B5EF4-FFF2-40B4-BE49-F238E27FC236}">
                <a16:creationId xmlns:a16="http://schemas.microsoft.com/office/drawing/2014/main" id="{72CADB3D-FFE5-58FC-D46B-849B9BD0C847}"/>
              </a:ext>
            </a:extLst>
          </p:cNvPr>
          <p:cNvSpPr>
            <a:spLocks noGrp="1"/>
          </p:cNvSpPr>
          <p:nvPr>
            <p:ph type="body" idx="1"/>
          </p:nvPr>
        </p:nvSpPr>
        <p:spPr/>
        <p:txBody>
          <a:bodyPr/>
          <a:lstStyle/>
          <a:p>
            <a:pPr marL="441325" marR="694690" indent="0" algn="just">
              <a:spcBef>
                <a:spcPts val="0"/>
              </a:spcBef>
              <a:spcAft>
                <a:spcPts val="0"/>
              </a:spcAft>
              <a:buNone/>
            </a:pPr>
            <a:r>
              <a:rPr lang="en-US" b="1">
                <a:effectLst/>
                <a:latin typeface="Times New Roman"/>
                <a:ea typeface="Times New Roman" panose="02020603050405020304" pitchFamily="18" charset="0"/>
              </a:rPr>
              <a:t>Circuit Diagram</a:t>
            </a:r>
          </a:p>
          <a:p>
            <a:pPr marL="441325" marR="694690" indent="0" algn="just">
              <a:spcBef>
                <a:spcPts val="0"/>
              </a:spcBef>
              <a:buNone/>
            </a:pPr>
            <a:endParaRPr lang="en-US" sz="1600">
              <a:latin typeface="Times New Roman"/>
              <a:cs typeface="Times New Roman"/>
            </a:endParaRPr>
          </a:p>
          <a:p>
            <a:pPr marL="441325" marR="694690" indent="0" algn="just">
              <a:spcBef>
                <a:spcPts val="0"/>
              </a:spcBef>
              <a:buNone/>
            </a:pPr>
            <a:r>
              <a:rPr lang="en-US" sz="1600">
                <a:latin typeface="Times New Roman"/>
                <a:cs typeface="Times New Roman"/>
              </a:rPr>
              <a:t>This circuit diagram contains the interface of the Sensors with </a:t>
            </a:r>
            <a:r>
              <a:rPr lang="en-US" sz="1600" err="1">
                <a:latin typeface="Times New Roman"/>
                <a:cs typeface="Times New Roman"/>
              </a:rPr>
              <a:t>nodeMCU</a:t>
            </a:r>
            <a:r>
              <a:rPr lang="en-US" sz="1600">
                <a:latin typeface="Times New Roman"/>
                <a:cs typeface="Times New Roman"/>
              </a:rPr>
              <a:t> shown in Figure</a:t>
            </a:r>
            <a:endParaRPr lang="en-US" sz="1600">
              <a:latin typeface="Times New Roman"/>
            </a:endParaRPr>
          </a:p>
        </p:txBody>
      </p:sp>
      <p:sp>
        <p:nvSpPr>
          <p:cNvPr id="4" name="Slide Number Placeholder 3">
            <a:extLst>
              <a:ext uri="{FF2B5EF4-FFF2-40B4-BE49-F238E27FC236}">
                <a16:creationId xmlns:a16="http://schemas.microsoft.com/office/drawing/2014/main" id="{C539649C-B143-1AD6-5AD8-6A893F5C649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pic>
        <p:nvPicPr>
          <p:cNvPr id="5" name="Picture 4" descr="A circuit board with wires and a screen&#10;&#10;Description automatically generated">
            <a:extLst>
              <a:ext uri="{FF2B5EF4-FFF2-40B4-BE49-F238E27FC236}">
                <a16:creationId xmlns:a16="http://schemas.microsoft.com/office/drawing/2014/main" id="{CA18FEA4-5531-66F0-ED39-D26CF437EEBE}"/>
              </a:ext>
            </a:extLst>
          </p:cNvPr>
          <p:cNvPicPr>
            <a:picLocks noChangeAspect="1"/>
          </p:cNvPicPr>
          <p:nvPr/>
        </p:nvPicPr>
        <p:blipFill>
          <a:blip r:embed="rId2"/>
          <a:stretch>
            <a:fillRect/>
          </a:stretch>
        </p:blipFill>
        <p:spPr>
          <a:xfrm>
            <a:off x="2313120" y="2047268"/>
            <a:ext cx="6652011" cy="3849968"/>
          </a:xfrm>
          <a:prstGeom prst="rect">
            <a:avLst/>
          </a:prstGeom>
        </p:spPr>
      </p:pic>
      <p:sp>
        <p:nvSpPr>
          <p:cNvPr id="6" name="TextBox 5">
            <a:extLst>
              <a:ext uri="{FF2B5EF4-FFF2-40B4-BE49-F238E27FC236}">
                <a16:creationId xmlns:a16="http://schemas.microsoft.com/office/drawing/2014/main" id="{FA708402-7145-728C-73C9-F217E261A91B}"/>
              </a:ext>
            </a:extLst>
          </p:cNvPr>
          <p:cNvSpPr txBox="1"/>
          <p:nvPr/>
        </p:nvSpPr>
        <p:spPr>
          <a:xfrm>
            <a:off x="4353485" y="6107205"/>
            <a:ext cx="257735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 .Circuit Diagram</a:t>
            </a:r>
          </a:p>
        </p:txBody>
      </p:sp>
    </p:spTree>
    <p:extLst>
      <p:ext uri="{BB962C8B-B14F-4D97-AF65-F5344CB8AC3E}">
        <p14:creationId xmlns:p14="http://schemas.microsoft.com/office/powerpoint/2010/main" val="434639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7BC6F-21C1-DF35-11F8-B88F71F962A7}"/>
              </a:ext>
            </a:extLst>
          </p:cNvPr>
          <p:cNvSpPr>
            <a:spLocks noGrp="1"/>
          </p:cNvSpPr>
          <p:nvPr>
            <p:ph type="title"/>
          </p:nvPr>
        </p:nvSpPr>
        <p:spPr/>
        <p:txBody>
          <a:bodyPr/>
          <a:lstStyle/>
          <a:p>
            <a:r>
              <a:rPr lang="en-US"/>
              <a:t>Design and Implementation</a:t>
            </a:r>
          </a:p>
        </p:txBody>
      </p:sp>
      <p:sp>
        <p:nvSpPr>
          <p:cNvPr id="3" name="Text Placeholder 2">
            <a:extLst>
              <a:ext uri="{FF2B5EF4-FFF2-40B4-BE49-F238E27FC236}">
                <a16:creationId xmlns:a16="http://schemas.microsoft.com/office/drawing/2014/main" id="{9DAFE8A5-39F5-0F4C-0268-40EBA08A67D1}"/>
              </a:ext>
            </a:extLst>
          </p:cNvPr>
          <p:cNvSpPr>
            <a:spLocks noGrp="1"/>
          </p:cNvSpPr>
          <p:nvPr>
            <p:ph type="body" idx="1"/>
          </p:nvPr>
        </p:nvSpPr>
        <p:spPr>
          <a:xfrm>
            <a:off x="0" y="855460"/>
            <a:ext cx="12021771" cy="691133"/>
          </a:xfrm>
        </p:spPr>
        <p:txBody>
          <a:bodyPr>
            <a:normAutofit/>
          </a:bodyPr>
          <a:lstStyle/>
          <a:p>
            <a:pPr marL="114300" indent="0">
              <a:buNone/>
            </a:pPr>
            <a:r>
              <a:rPr lang="en-US" b="1" dirty="0">
                <a:latin typeface="Times New Roman"/>
                <a:cs typeface="Times New Roman"/>
              </a:rPr>
              <a:t>Hardware Implementation</a:t>
            </a:r>
          </a:p>
          <a:p>
            <a:pPr algn="just">
              <a:buNone/>
            </a:pPr>
            <a:endParaRPr lang="en-US" dirty="0"/>
          </a:p>
          <a:p>
            <a:pPr marL="114300" indent="0">
              <a:buNone/>
            </a:pPr>
            <a:endParaRPr lang="en-US"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E0D9230-E0AC-79E5-4D77-7884241271D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
        <p:nvSpPr>
          <p:cNvPr id="5" name="TextBox 4">
            <a:extLst>
              <a:ext uri="{FF2B5EF4-FFF2-40B4-BE49-F238E27FC236}">
                <a16:creationId xmlns:a16="http://schemas.microsoft.com/office/drawing/2014/main" id="{91C08A15-A008-8F9B-4724-56CFF7124DE7}"/>
              </a:ext>
            </a:extLst>
          </p:cNvPr>
          <p:cNvSpPr txBox="1"/>
          <p:nvPr/>
        </p:nvSpPr>
        <p:spPr>
          <a:xfrm>
            <a:off x="81385" y="1546593"/>
            <a:ext cx="11271250" cy="51583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342900" algn="just">
              <a:lnSpc>
                <a:spcPct val="90000"/>
              </a:lnSpc>
              <a:spcBef>
                <a:spcPts val="1000"/>
              </a:spcBef>
            </a:pPr>
            <a:r>
              <a:rPr lang="en-US" sz="2600" dirty="0">
                <a:latin typeface="Times New Roman"/>
                <a:cs typeface="Calibri"/>
              </a:rPr>
              <a:t>Setup Arduino IDE: Download and install the Arduino IDE from the official Arduino website. Ensure to install the ESP8266 Board Support Package by following the instructions in the Arduino IDE's Board Manager.</a:t>
            </a:r>
          </a:p>
          <a:p>
            <a:pPr marL="457200" indent="-342900" algn="just">
              <a:lnSpc>
                <a:spcPct val="90000"/>
              </a:lnSpc>
              <a:spcBef>
                <a:spcPts val="1000"/>
              </a:spcBef>
            </a:pPr>
            <a:r>
              <a:rPr lang="en-US" sz="2600" dirty="0">
                <a:latin typeface="Times New Roman"/>
                <a:cs typeface="Calibri"/>
              </a:rPr>
              <a:t>Install Libraries: Install the necessary libraries for the GSM module and gas sensor (if available). You can do this by navigating to the Arduino IDE's Library Manager and searching for the respective libraries.</a:t>
            </a:r>
          </a:p>
          <a:p>
            <a:pPr marL="457200" indent="-342900" algn="just">
              <a:lnSpc>
                <a:spcPct val="90000"/>
              </a:lnSpc>
              <a:spcBef>
                <a:spcPts val="1000"/>
              </a:spcBef>
            </a:pPr>
            <a:r>
              <a:rPr lang="en-US" sz="2600" dirty="0">
                <a:latin typeface="Times New Roman"/>
                <a:cs typeface="Calibri"/>
              </a:rPr>
              <a:t>Write Firmware Code: Write the firmware code in the Arduino IDE. This code will include functions to initialize the GSM module, connect to the cellular network, read data from the gas sensor, and send SMS alerts when gas levels exceed a certain threshold.</a:t>
            </a:r>
          </a:p>
          <a:p>
            <a:pPr marL="457200" indent="-342900" algn="just">
              <a:lnSpc>
                <a:spcPct val="90000"/>
              </a:lnSpc>
              <a:spcBef>
                <a:spcPts val="1000"/>
              </a:spcBef>
            </a:pPr>
            <a:r>
              <a:rPr lang="en-US" sz="2600" dirty="0">
                <a:latin typeface="Times New Roman"/>
                <a:cs typeface="Calibri"/>
              </a:rPr>
              <a:t>Compile and Upload: Compile the firmware code and upload it to the </a:t>
            </a:r>
            <a:r>
              <a:rPr lang="en-US" sz="2600" dirty="0" err="1">
                <a:latin typeface="Times New Roman"/>
                <a:cs typeface="Calibri"/>
              </a:rPr>
              <a:t>NodeMCU</a:t>
            </a:r>
            <a:r>
              <a:rPr lang="en-US" sz="2600" dirty="0">
                <a:latin typeface="Times New Roman"/>
                <a:cs typeface="Calibri"/>
              </a:rPr>
              <a:t> board. Select the correct board (e.g., </a:t>
            </a:r>
            <a:r>
              <a:rPr lang="en-US" sz="2600" dirty="0" err="1">
                <a:latin typeface="Times New Roman"/>
                <a:cs typeface="Calibri"/>
              </a:rPr>
              <a:t>NodeMCU</a:t>
            </a:r>
            <a:r>
              <a:rPr lang="en-US" sz="2600" dirty="0">
                <a:latin typeface="Times New Roman"/>
                <a:cs typeface="Calibri"/>
              </a:rPr>
              <a:t> 1.0) and COM port in the Arduino IDE before uploading the code.</a:t>
            </a:r>
          </a:p>
        </p:txBody>
      </p:sp>
    </p:spTree>
    <p:extLst>
      <p:ext uri="{BB962C8B-B14F-4D97-AF65-F5344CB8AC3E}">
        <p14:creationId xmlns:p14="http://schemas.microsoft.com/office/powerpoint/2010/main" val="1087489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42698-338C-7F12-9EA6-B9FFB5B8FBCD}"/>
              </a:ext>
            </a:extLst>
          </p:cNvPr>
          <p:cNvSpPr>
            <a:spLocks noGrp="1"/>
          </p:cNvSpPr>
          <p:nvPr>
            <p:ph type="title"/>
          </p:nvPr>
        </p:nvSpPr>
        <p:spPr/>
        <p:txBody>
          <a:bodyPr>
            <a:normAutofit/>
          </a:bodyPr>
          <a:lstStyle/>
          <a:p>
            <a:r>
              <a:rPr lang="en-US"/>
              <a:t>Design and Implementation</a:t>
            </a:r>
            <a:endParaRPr lang="en-US" b="0"/>
          </a:p>
        </p:txBody>
      </p:sp>
      <p:sp>
        <p:nvSpPr>
          <p:cNvPr id="3" name="Text Placeholder 2">
            <a:extLst>
              <a:ext uri="{FF2B5EF4-FFF2-40B4-BE49-F238E27FC236}">
                <a16:creationId xmlns:a16="http://schemas.microsoft.com/office/drawing/2014/main" id="{8522F51C-8FBE-638A-93EC-C78EDF4DC87A}"/>
              </a:ext>
            </a:extLst>
          </p:cNvPr>
          <p:cNvSpPr>
            <a:spLocks noGrp="1"/>
          </p:cNvSpPr>
          <p:nvPr>
            <p:ph type="body" idx="1"/>
          </p:nvPr>
        </p:nvSpPr>
        <p:spPr/>
        <p:txBody>
          <a:bodyPr/>
          <a:lstStyle/>
          <a:p>
            <a:pPr algn="just">
              <a:buNone/>
            </a:pPr>
            <a:r>
              <a:rPr lang="en-US" sz="2600">
                <a:latin typeface="Times New Roman"/>
              </a:rPr>
              <a:t>Testing and Debugging: Test the system to ensure it functions as expected. Use serial debugging output to troubleshoot any issues and make necessary adjustments to the firmware code.</a:t>
            </a:r>
            <a:endParaRPr lang="en-US">
              <a:latin typeface="Times New Roman"/>
            </a:endParaRPr>
          </a:p>
          <a:p>
            <a:pPr algn="just">
              <a:buNone/>
            </a:pPr>
            <a:r>
              <a:rPr lang="en-US" sz="2600">
                <a:latin typeface="Times New Roman"/>
              </a:rPr>
              <a:t>Integration: Integrate the </a:t>
            </a:r>
            <a:r>
              <a:rPr lang="en-US" sz="2600" err="1">
                <a:latin typeface="Times New Roman"/>
              </a:rPr>
              <a:t>NodeMCU</a:t>
            </a:r>
            <a:r>
              <a:rPr lang="en-US" sz="2600">
                <a:latin typeface="Times New Roman"/>
              </a:rPr>
              <a:t> board, GSM module, and gas sensor into your hardware setup. Make sure to provide adequate power and connections between the components.</a:t>
            </a:r>
          </a:p>
          <a:p>
            <a:pPr algn="just">
              <a:buNone/>
            </a:pPr>
            <a:r>
              <a:rPr lang="en-US" sz="2600">
                <a:latin typeface="Times New Roman"/>
              </a:rPr>
              <a:t>Deployment: Deploy the system in the target environment and monitor its performance. Make any necessary adjustments or optimizations based on real-world usage.</a:t>
            </a:r>
          </a:p>
          <a:p>
            <a:pPr marL="114300" indent="0" algn="just">
              <a:buNone/>
            </a:pPr>
            <a:endParaRPr lang="en-US" sz="2600">
              <a:latin typeface="Times New Roman"/>
            </a:endParaRPr>
          </a:p>
        </p:txBody>
      </p:sp>
      <p:sp>
        <p:nvSpPr>
          <p:cNvPr id="4" name="Slide Number Placeholder 3">
            <a:extLst>
              <a:ext uri="{FF2B5EF4-FFF2-40B4-BE49-F238E27FC236}">
                <a16:creationId xmlns:a16="http://schemas.microsoft.com/office/drawing/2014/main" id="{FF2CA2F3-BFDA-7771-12F8-BEC431C7E1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14</a:t>
            </a:fld>
            <a:endParaRPr lang="en-US"/>
          </a:p>
        </p:txBody>
      </p:sp>
    </p:spTree>
    <p:extLst>
      <p:ext uri="{BB962C8B-B14F-4D97-AF65-F5344CB8AC3E}">
        <p14:creationId xmlns:p14="http://schemas.microsoft.com/office/powerpoint/2010/main" val="651526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31B09-4664-9A82-366B-0742B7D941BC}"/>
              </a:ext>
            </a:extLst>
          </p:cNvPr>
          <p:cNvSpPr>
            <a:spLocks noGrp="1"/>
          </p:cNvSpPr>
          <p:nvPr>
            <p:ph type="title"/>
          </p:nvPr>
        </p:nvSpPr>
        <p:spPr/>
        <p:txBody>
          <a:bodyPr/>
          <a:lstStyle/>
          <a:p>
            <a:r>
              <a:rPr lang="en-US"/>
              <a:t>Design and Implementation</a:t>
            </a:r>
          </a:p>
        </p:txBody>
      </p:sp>
      <p:sp>
        <p:nvSpPr>
          <p:cNvPr id="3" name="Text Placeholder 2">
            <a:extLst>
              <a:ext uri="{FF2B5EF4-FFF2-40B4-BE49-F238E27FC236}">
                <a16:creationId xmlns:a16="http://schemas.microsoft.com/office/drawing/2014/main" id="{72CADB3D-FFE5-58FC-D46B-849B9BD0C847}"/>
              </a:ext>
            </a:extLst>
          </p:cNvPr>
          <p:cNvSpPr>
            <a:spLocks noGrp="1"/>
          </p:cNvSpPr>
          <p:nvPr>
            <p:ph type="body" idx="1"/>
          </p:nvPr>
        </p:nvSpPr>
        <p:spPr/>
        <p:txBody>
          <a:bodyPr>
            <a:normAutofit/>
          </a:bodyPr>
          <a:lstStyle/>
          <a:p>
            <a:pPr marL="114300" indent="0">
              <a:buNone/>
            </a:pPr>
            <a:r>
              <a:rPr lang="en-US" sz="2400" b="1">
                <a:effectLst/>
                <a:latin typeface="Times New Roman" panose="02020603050405020304" pitchFamily="18" charset="0"/>
                <a:ea typeface="Times New Roman" panose="02020603050405020304" pitchFamily="18" charset="0"/>
              </a:rPr>
              <a:t> </a:t>
            </a:r>
            <a:r>
              <a:rPr lang="en-US" b="1">
                <a:effectLst/>
                <a:latin typeface="Times New Roman" panose="02020603050405020304" pitchFamily="18" charset="0"/>
                <a:ea typeface="Times New Roman" panose="02020603050405020304" pitchFamily="18" charset="0"/>
              </a:rPr>
              <a:t>Hardware Specification</a:t>
            </a:r>
            <a:endParaRPr lang="en-US"/>
          </a:p>
        </p:txBody>
      </p:sp>
      <p:sp>
        <p:nvSpPr>
          <p:cNvPr id="4" name="Slide Number Placeholder 3">
            <a:extLst>
              <a:ext uri="{FF2B5EF4-FFF2-40B4-BE49-F238E27FC236}">
                <a16:creationId xmlns:a16="http://schemas.microsoft.com/office/drawing/2014/main" id="{C539649C-B143-1AD6-5AD8-6A893F5C649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sp>
        <p:nvSpPr>
          <p:cNvPr id="6" name="Rectangle 2">
            <a:extLst>
              <a:ext uri="{FF2B5EF4-FFF2-40B4-BE49-F238E27FC236}">
                <a16:creationId xmlns:a16="http://schemas.microsoft.com/office/drawing/2014/main" id="{71F371AF-4E81-CD4F-E5DA-6DEAEE333BB2}"/>
              </a:ext>
            </a:extLst>
          </p:cNvPr>
          <p:cNvSpPr>
            <a:spLocks noChangeArrowheads="1"/>
          </p:cNvSpPr>
          <p:nvPr/>
        </p:nvSpPr>
        <p:spPr bwMode="auto">
          <a:xfrm>
            <a:off x="-87450" y="1507744"/>
            <a:ext cx="4669085" cy="276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72888" tIns="60306" rIns="783978" bIns="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just">
              <a:buClrTx/>
            </a:pPr>
            <a:r>
              <a:rPr kumimoji="0" lang="en-US" altLang="en-US" b="1" i="0" u="none" strike="noStrike" cap="none" normalizeH="0" baseline="0" bmk="">
                <a:ln>
                  <a:noFill/>
                </a:ln>
                <a:effectLst/>
                <a:latin typeface="Times New Roman"/>
                <a:ea typeface="Times New Roman" panose="02020603050405020304" pitchFamily="18" charset="0"/>
                <a:cs typeface="Times New Roman"/>
              </a:rPr>
              <a:t>1. </a:t>
            </a:r>
            <a:r>
              <a:rPr lang="en-US" sz="1200" b="1" bmk="">
                <a:latin typeface="Times New Roman"/>
                <a:ea typeface="Times New Roman" panose="02020603050405020304" pitchFamily="18" charset="0"/>
                <a:cs typeface="Times New Roman"/>
              </a:rPr>
              <a:t>Turbidity </a:t>
            </a:r>
            <a:r>
              <a:rPr kumimoji="0" lang="en-US" sz="1200" b="1" i="0" u="none" strike="noStrike" cap="none" normalizeH="0" baseline="0" bmk="">
                <a:ln>
                  <a:noFill/>
                </a:ln>
                <a:effectLst/>
                <a:latin typeface="Times New Roman"/>
                <a:ea typeface="Times New Roman" panose="02020603050405020304" pitchFamily="18" charset="0"/>
                <a:cs typeface="Times New Roman"/>
              </a:rPr>
              <a:t>Sensor</a:t>
            </a:r>
            <a:r>
              <a:rPr lang="en-US" altLang="en-US" sz="1100" b="1">
                <a:latin typeface="Arial"/>
                <a:ea typeface="Times New Roman" panose="02020603050405020304" pitchFamily="18" charset="0"/>
              </a:rPr>
              <a:t> </a:t>
            </a:r>
            <a:r>
              <a:rPr lang="en-US" altLang="en-US" sz="1100">
                <a:latin typeface="Arial"/>
                <a:ea typeface="Times New Roman" panose="02020603050405020304" pitchFamily="18" charset="0"/>
              </a:rPr>
              <a:t>                                  </a:t>
            </a:r>
            <a:endParaRPr lang="en-US" altLang="en-US" sz="1800" b="0" i="0" u="none" strike="noStrike" cap="none" normalizeH="0" baseline="0">
              <a:ln>
                <a:noFill/>
              </a:ln>
              <a:effectLst/>
              <a:latin typeface="Times New Roman"/>
            </a:endParaRPr>
          </a:p>
        </p:txBody>
      </p:sp>
      <p:sp>
        <p:nvSpPr>
          <p:cNvPr id="7" name="Rectangle 3">
            <a:extLst>
              <a:ext uri="{FF2B5EF4-FFF2-40B4-BE49-F238E27FC236}">
                <a16:creationId xmlns:a16="http://schemas.microsoft.com/office/drawing/2014/main" id="{A193E342-08EE-DA05-C4F8-D9B5BB2A7D39}"/>
              </a:ext>
            </a:extLst>
          </p:cNvPr>
          <p:cNvSpPr>
            <a:spLocks noChangeArrowheads="1"/>
          </p:cNvSpPr>
          <p:nvPr/>
        </p:nvSpPr>
        <p:spPr bwMode="auto">
          <a:xfrm>
            <a:off x="101523" y="4349679"/>
            <a:ext cx="5189574" cy="2277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just">
              <a:buClrTx/>
              <a:buFont typeface="Arial"/>
              <a:buChar char="•"/>
            </a:pPr>
            <a:r>
              <a:rPr lang="en-US">
                <a:latin typeface="Times New Roman"/>
              </a:rPr>
              <a:t>MLX90614: Non-contact temperature measurement</a:t>
            </a:r>
            <a:endParaRPr lang="en-US" altLang="en-US">
              <a:latin typeface="Times New Roman"/>
              <a:cs typeface="Times New Roman"/>
            </a:endParaRPr>
          </a:p>
          <a:p>
            <a:pPr algn="just">
              <a:buClrTx/>
              <a:buFont typeface="Arial"/>
              <a:buChar char="•"/>
            </a:pPr>
            <a:r>
              <a:rPr lang="en-US">
                <a:latin typeface="Times New Roman"/>
              </a:rPr>
              <a:t>Measurement Range: 0 - 1000 NTU (Nephelometric Turbidity Units)</a:t>
            </a:r>
          </a:p>
          <a:p>
            <a:pPr algn="just">
              <a:buClrTx/>
              <a:buFont typeface="Arial"/>
              <a:buChar char="•"/>
            </a:pPr>
            <a:r>
              <a:rPr lang="en-US">
                <a:latin typeface="Times New Roman"/>
              </a:rPr>
              <a:t>Accuracy: ±2% of reading or ±0.1 NTU, whichever is greater</a:t>
            </a:r>
          </a:p>
          <a:p>
            <a:pPr algn="just">
              <a:buClrTx/>
              <a:buFont typeface="Arial"/>
              <a:buChar char="•"/>
            </a:pPr>
            <a:r>
              <a:rPr lang="en-US">
                <a:latin typeface="Times New Roman"/>
              </a:rPr>
              <a:t>Resolution: 0.01 NTU</a:t>
            </a:r>
          </a:p>
          <a:p>
            <a:pPr algn="just">
              <a:buClrTx/>
              <a:buFont typeface="Arial"/>
              <a:buChar char="•"/>
            </a:pPr>
            <a:r>
              <a:rPr lang="en-US">
                <a:latin typeface="Times New Roman"/>
              </a:rPr>
              <a:t>Response Time: &lt; 5 seconds</a:t>
            </a:r>
          </a:p>
          <a:p>
            <a:pPr algn="just">
              <a:buClrTx/>
              <a:buFont typeface="Arial"/>
              <a:buChar char="•"/>
            </a:pPr>
            <a:r>
              <a:rPr lang="en-US">
                <a:latin typeface="Times New Roman"/>
              </a:rPr>
              <a:t>Calibration: Factory calibrated, with the option for user calibration every 6 months</a:t>
            </a:r>
          </a:p>
          <a:p>
            <a:pPr algn="just">
              <a:buClrTx/>
              <a:buFont typeface="Arial"/>
              <a:buChar char="•"/>
            </a:pPr>
            <a:r>
              <a:rPr lang="en-US">
                <a:latin typeface="Times New Roman"/>
              </a:rPr>
              <a:t>Operating Temperature Range: 0°C to 50°C</a:t>
            </a:r>
          </a:p>
          <a:p>
            <a:pPr algn="just">
              <a:buClrTx/>
              <a:buFont typeface="Arial"/>
              <a:buChar char="•"/>
            </a:pPr>
            <a:r>
              <a:rPr lang="en-US">
                <a:latin typeface="Times New Roman"/>
              </a:rPr>
              <a:t>Power Requirements: 12 - 24 VDC</a:t>
            </a:r>
          </a:p>
          <a:p>
            <a:pPr marL="0" marR="0" lvl="0" indent="0" algn="just" defTabSz="914400">
              <a:lnSpc>
                <a:spcPct val="100000"/>
              </a:lnSpc>
              <a:spcBef>
                <a:spcPct val="0"/>
              </a:spcBef>
              <a:spcAft>
                <a:spcPct val="0"/>
              </a:spcAft>
              <a:buClrTx/>
              <a:buSzTx/>
              <a:buFontTx/>
              <a:buChar char="•"/>
              <a:tabLst/>
            </a:pPr>
            <a:endParaRPr lang="en-US" altLang="en-US" sz="1600" b="0" i="0" u="none" strike="noStrike" cap="none" normalizeH="0" baseline="0">
              <a:ln>
                <a:noFill/>
              </a:ln>
              <a:effectLs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FFB43279-A657-0475-52A9-11666833A701}"/>
              </a:ext>
            </a:extLst>
          </p:cNvPr>
          <p:cNvSpPr txBox="1"/>
          <p:nvPr/>
        </p:nvSpPr>
        <p:spPr>
          <a:xfrm>
            <a:off x="1171658" y="3808565"/>
            <a:ext cx="2171700" cy="276999"/>
          </a:xfrm>
          <a:prstGeom prst="rect">
            <a:avLst/>
          </a:prstGeom>
          <a:noFill/>
        </p:spPr>
        <p:txBody>
          <a:bodyPr wrap="square" lIns="91440" tIns="45720" rIns="91440" bIns="45720" rtlCol="0" anchor="t">
            <a:spAutoFit/>
          </a:bodyPr>
          <a:lstStyle/>
          <a:p>
            <a:r>
              <a:rPr lang="en-US" sz="1200">
                <a:latin typeface="Times New Roman" panose="02020603050405020304" pitchFamily="18" charset="0"/>
                <a:cs typeface="Times New Roman" panose="02020603050405020304" pitchFamily="18" charset="0"/>
              </a:rPr>
              <a:t>Turbidity Sensor</a:t>
            </a:r>
            <a:endParaRPr lang="en-US"/>
          </a:p>
        </p:txBody>
      </p:sp>
      <p:sp>
        <p:nvSpPr>
          <p:cNvPr id="9" name="Rectangle 5">
            <a:extLst>
              <a:ext uri="{FF2B5EF4-FFF2-40B4-BE49-F238E27FC236}">
                <a16:creationId xmlns:a16="http://schemas.microsoft.com/office/drawing/2014/main" id="{705BE566-E2FC-7BCF-5AF9-E379D5B45B32}"/>
              </a:ext>
            </a:extLst>
          </p:cNvPr>
          <p:cNvSpPr>
            <a:spLocks noChangeArrowheads="1"/>
          </p:cNvSpPr>
          <p:nvPr/>
        </p:nvSpPr>
        <p:spPr bwMode="auto">
          <a:xfrm>
            <a:off x="6067317" y="1575120"/>
            <a:ext cx="2734474" cy="276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0306" rIns="783978" bIns="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buClrTx/>
            </a:pPr>
            <a:r>
              <a:rPr kumimoji="0" lang="en-US" altLang="en-US" b="1" i="0" u="none" strike="noStrike" cap="none" normalizeH="0" baseline="0">
                <a:ln>
                  <a:noFill/>
                </a:ln>
                <a:effectLst/>
                <a:latin typeface="Times New Roman"/>
                <a:ea typeface="Times New Roman" panose="02020603050405020304" pitchFamily="18" charset="0"/>
                <a:cs typeface="Times New Roman"/>
              </a:rPr>
              <a:t>2. </a:t>
            </a:r>
            <a:r>
              <a:rPr lang="en-US" sz="1200" b="1">
                <a:latin typeface="Times New Roman"/>
                <a:ea typeface="Times New Roman" panose="02020603050405020304" pitchFamily="18" charset="0"/>
                <a:cs typeface="Times New Roman"/>
              </a:rPr>
              <a:t>Water Level Sensor</a:t>
            </a:r>
            <a:endParaRPr kumimoji="0" lang="en-US" altLang="en-US" b="1" i="0" u="none" strike="noStrike" cap="none" normalizeH="0" baseline="0">
              <a:ln>
                <a:noFill/>
              </a:ln>
              <a:solidFill>
                <a:schemeClr val="tx1"/>
              </a:solidFill>
              <a:effectLst/>
              <a:latin typeface="Times New Roman"/>
              <a:ea typeface="Times New Roman" panose="02020603050405020304" pitchFamily="18" charset="0"/>
              <a:cs typeface="Times New Roman" panose="02020603050405020304" pitchFamily="18" charset="0"/>
            </a:endParaRPr>
          </a:p>
        </p:txBody>
      </p:sp>
      <p:sp>
        <p:nvSpPr>
          <p:cNvPr id="10" name="Rectangle 6">
            <a:extLst>
              <a:ext uri="{FF2B5EF4-FFF2-40B4-BE49-F238E27FC236}">
                <a16:creationId xmlns:a16="http://schemas.microsoft.com/office/drawing/2014/main" id="{8127BD30-5675-01A8-60B3-F953C4936F6D}"/>
              </a:ext>
            </a:extLst>
          </p:cNvPr>
          <p:cNvSpPr>
            <a:spLocks noChangeArrowheads="1"/>
          </p:cNvSpPr>
          <p:nvPr/>
        </p:nvSpPr>
        <p:spPr bwMode="auto">
          <a:xfrm>
            <a:off x="6665038" y="4252178"/>
            <a:ext cx="3919663"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 typeface="Arial"/>
              <a:buChar char="•"/>
              <a:tabLst/>
            </a:pPr>
            <a:r>
              <a:rPr kumimoji="0" lang="en-US" b="0" i="0" u="none" strike="noStrike" cap="none" normalizeH="0" baseline="0">
                <a:ln>
                  <a:noFill/>
                </a:ln>
                <a:effectLst/>
                <a:latin typeface="Times New Roman"/>
                <a:ea typeface="Times New Roman" panose="02020603050405020304" pitchFamily="18" charset="0"/>
              </a:rPr>
              <a:t>LM35: Precision temperature sensor</a:t>
            </a:r>
            <a:endParaRPr lang="en-US" b="0" i="0" u="none" strike="noStrike" cap="none" normalizeH="0" baseline="0">
              <a:ln>
                <a:noFill/>
              </a:ln>
              <a:effectLst/>
              <a:latin typeface="Times New Roman"/>
            </a:endParaRPr>
          </a:p>
          <a:p>
            <a:pPr algn="just">
              <a:buClrTx/>
              <a:buFont typeface="Arial"/>
              <a:buChar char="•"/>
            </a:pPr>
            <a:r>
              <a:rPr lang="en-US">
                <a:latin typeface="Times New Roman"/>
                <a:ea typeface="Times New Roman" panose="02020603050405020304" pitchFamily="18" charset="0"/>
              </a:rPr>
              <a:t>Measurement Range</a:t>
            </a:r>
            <a:r>
              <a:rPr kumimoji="0" lang="en-US" b="0" i="0" u="none" strike="noStrike" cap="none" normalizeH="0" baseline="0">
                <a:ln>
                  <a:noFill/>
                </a:ln>
                <a:effectLst/>
                <a:latin typeface="Times New Roman"/>
                <a:ea typeface="Times New Roman" panose="02020603050405020304" pitchFamily="18" charset="0"/>
              </a:rPr>
              <a:t>: </a:t>
            </a:r>
            <a:r>
              <a:rPr lang="en-US">
                <a:latin typeface="Times New Roman"/>
                <a:ea typeface="Times New Roman" panose="02020603050405020304" pitchFamily="18" charset="0"/>
              </a:rPr>
              <a:t>0 - 10 meters</a:t>
            </a:r>
            <a:endParaRPr lang="en-US">
              <a:latin typeface="Times New Roman"/>
            </a:endParaRPr>
          </a:p>
          <a:p>
            <a:pPr algn="just">
              <a:buClrTx/>
              <a:buFont typeface="Arial"/>
              <a:buChar char="•"/>
            </a:pPr>
            <a:r>
              <a:rPr kumimoji="0" lang="en-US" b="0" i="0" u="none" strike="noStrike" cap="none" normalizeH="0" baseline="0">
                <a:ln>
                  <a:noFill/>
                </a:ln>
                <a:effectLst/>
                <a:latin typeface="Times New Roman"/>
                <a:ea typeface="Times New Roman" panose="02020603050405020304" pitchFamily="18" charset="0"/>
              </a:rPr>
              <a:t>Accuracy: ±</a:t>
            </a:r>
            <a:r>
              <a:rPr lang="en-US">
                <a:latin typeface="Times New Roman"/>
                <a:ea typeface="Times New Roman" panose="02020603050405020304" pitchFamily="18" charset="0"/>
              </a:rPr>
              <a:t>1% of full scale</a:t>
            </a:r>
            <a:endParaRPr lang="en-US">
              <a:latin typeface="Times New Roman"/>
            </a:endParaRPr>
          </a:p>
          <a:p>
            <a:pPr algn="just">
              <a:buClrTx/>
              <a:buFont typeface="Arial"/>
              <a:buChar char="•"/>
            </a:pPr>
            <a:r>
              <a:rPr lang="en-US">
                <a:latin typeface="Times New Roman"/>
                <a:ea typeface="Times New Roman" panose="02020603050405020304" pitchFamily="18" charset="0"/>
              </a:rPr>
              <a:t>Resolution: 1 millimeter</a:t>
            </a:r>
            <a:endParaRPr lang="en-US">
              <a:latin typeface="Times New Roman"/>
            </a:endParaRPr>
          </a:p>
          <a:p>
            <a:pPr algn="just">
              <a:buClrTx/>
              <a:buFont typeface="Arial"/>
              <a:buChar char="•"/>
            </a:pPr>
            <a:r>
              <a:rPr lang="en-US">
                <a:latin typeface="Times New Roman"/>
                <a:ea typeface="Times New Roman" panose="02020603050405020304" pitchFamily="18" charset="0"/>
              </a:rPr>
              <a:t>Response Time: &lt; 1 second</a:t>
            </a:r>
            <a:endParaRPr lang="en-US">
              <a:latin typeface="Times New Roman"/>
            </a:endParaRPr>
          </a:p>
          <a:p>
            <a:pPr algn="just">
              <a:buClrTx/>
              <a:buFont typeface="Arial"/>
              <a:buChar char="•"/>
            </a:pPr>
            <a:r>
              <a:rPr lang="en-US">
                <a:latin typeface="Times New Roman"/>
                <a:ea typeface="Times New Roman" panose="02020603050405020304" pitchFamily="18" charset="0"/>
              </a:rPr>
              <a:t>Operating </a:t>
            </a:r>
            <a:r>
              <a:rPr kumimoji="0" lang="en-US" b="0" i="0" u="none" strike="noStrike" cap="none" normalizeH="0" baseline="0">
                <a:ln>
                  <a:noFill/>
                </a:ln>
                <a:effectLst/>
                <a:latin typeface="Times New Roman"/>
                <a:ea typeface="Times New Roman" panose="02020603050405020304" pitchFamily="18" charset="0"/>
              </a:rPr>
              <a:t>Temperature </a:t>
            </a:r>
            <a:r>
              <a:rPr lang="en-US">
                <a:latin typeface="Times New Roman"/>
                <a:ea typeface="Times New Roman" panose="02020603050405020304" pitchFamily="18" charset="0"/>
              </a:rPr>
              <a:t>Range</a:t>
            </a:r>
            <a:r>
              <a:rPr kumimoji="0" lang="en-US" b="0" i="0" u="none" strike="noStrike" cap="none" normalizeH="0" baseline="0">
                <a:ln>
                  <a:noFill/>
                </a:ln>
                <a:effectLst/>
                <a:latin typeface="Times New Roman"/>
                <a:ea typeface="Times New Roman" panose="02020603050405020304" pitchFamily="18" charset="0"/>
              </a:rPr>
              <a:t>: -</a:t>
            </a:r>
            <a:r>
              <a:rPr lang="en-US">
                <a:latin typeface="Times New Roman"/>
                <a:ea typeface="Times New Roman" panose="02020603050405020304" pitchFamily="18" charset="0"/>
              </a:rPr>
              <a:t>20</a:t>
            </a:r>
            <a:r>
              <a:rPr kumimoji="0" lang="en-US" b="0" i="0" u="none" strike="noStrike" cap="none" normalizeH="0" baseline="0">
                <a:ln>
                  <a:noFill/>
                </a:ln>
                <a:effectLst/>
                <a:latin typeface="Times New Roman"/>
                <a:ea typeface="Times New Roman" panose="02020603050405020304" pitchFamily="18" charset="0"/>
              </a:rPr>
              <a:t>°C to </a:t>
            </a:r>
            <a:r>
              <a:rPr lang="en-US">
                <a:latin typeface="Times New Roman"/>
                <a:ea typeface="Times New Roman" panose="02020603050405020304" pitchFamily="18" charset="0"/>
              </a:rPr>
              <a:t>60</a:t>
            </a:r>
            <a:r>
              <a:rPr kumimoji="0" lang="en-US" b="0" i="0" u="none" strike="noStrike" cap="none" normalizeH="0" baseline="0">
                <a:ln>
                  <a:noFill/>
                </a:ln>
                <a:effectLst/>
                <a:latin typeface="Times New Roman"/>
                <a:ea typeface="Times New Roman" panose="02020603050405020304" pitchFamily="18" charset="0"/>
              </a:rPr>
              <a:t>°C</a:t>
            </a:r>
            <a:endParaRPr lang="en-US">
              <a:latin typeface="Times New Roman"/>
            </a:endParaRPr>
          </a:p>
          <a:p>
            <a:pPr algn="just">
              <a:buClrTx/>
              <a:buFont typeface="Arial"/>
              <a:buChar char="•"/>
            </a:pPr>
            <a:r>
              <a:rPr lang="en-US">
                <a:latin typeface="Times New Roman"/>
                <a:ea typeface="Times New Roman" panose="02020603050405020304" pitchFamily="18" charset="0"/>
              </a:rPr>
              <a:t>Pressure Range</a:t>
            </a:r>
            <a:r>
              <a:rPr kumimoji="0" lang="en-US" b="0" i="0" u="none" strike="noStrike" cap="none" normalizeH="0" baseline="0">
                <a:ln>
                  <a:noFill/>
                </a:ln>
                <a:effectLst/>
                <a:latin typeface="Times New Roman"/>
                <a:ea typeface="Times New Roman" panose="02020603050405020304" pitchFamily="18" charset="0"/>
              </a:rPr>
              <a:t>: </a:t>
            </a:r>
            <a:r>
              <a:rPr lang="en-US">
                <a:latin typeface="Times New Roman"/>
                <a:ea typeface="Times New Roman" panose="02020603050405020304" pitchFamily="18" charset="0"/>
              </a:rPr>
              <a:t>0 - 1 bar </a:t>
            </a:r>
            <a:r>
              <a:rPr kumimoji="0" lang="en-US" b="0" i="0" u="none" strike="noStrike" cap="none" normalizeH="0" baseline="0">
                <a:ln>
                  <a:noFill/>
                </a:ln>
                <a:effectLst/>
                <a:latin typeface="Times New Roman"/>
                <a:ea typeface="Times New Roman" panose="02020603050405020304" pitchFamily="18" charset="0"/>
              </a:rPr>
              <a:t>(</a:t>
            </a:r>
            <a:r>
              <a:rPr lang="en-US">
                <a:latin typeface="Times New Roman"/>
                <a:ea typeface="Times New Roman" panose="02020603050405020304" pitchFamily="18" charset="0"/>
              </a:rPr>
              <a:t>for submersible sensors</a:t>
            </a:r>
            <a:r>
              <a:rPr kumimoji="0" lang="en-US" b="0" i="0" u="none" strike="noStrike" cap="none" normalizeH="0" baseline="0">
                <a:ln>
                  <a:noFill/>
                </a:ln>
                <a:effectLst/>
                <a:latin typeface="Times New Roman"/>
                <a:ea typeface="Times New Roman" panose="02020603050405020304" pitchFamily="18" charset="0"/>
              </a:rPr>
              <a:t>)</a:t>
            </a:r>
            <a:endParaRPr lang="en-US">
              <a:latin typeface="Times New Roman"/>
            </a:endParaRPr>
          </a:p>
          <a:p>
            <a:pPr algn="just">
              <a:buClrTx/>
              <a:buFont typeface="Arial"/>
              <a:buChar char="•"/>
            </a:pPr>
            <a:r>
              <a:rPr lang="en-US">
                <a:latin typeface="Times New Roman"/>
                <a:ea typeface="Times New Roman" panose="02020603050405020304" pitchFamily="18" charset="0"/>
              </a:rPr>
              <a:t>Power Requirements</a:t>
            </a:r>
            <a:r>
              <a:rPr kumimoji="0" lang="en-US" b="0" i="0" u="none" strike="noStrike" cap="none" normalizeH="0" baseline="0">
                <a:ln>
                  <a:noFill/>
                </a:ln>
                <a:effectLst/>
                <a:latin typeface="Times New Roman"/>
                <a:ea typeface="Times New Roman" panose="02020603050405020304" pitchFamily="18" charset="0"/>
              </a:rPr>
              <a:t>: </a:t>
            </a:r>
            <a:r>
              <a:rPr lang="en-US">
                <a:latin typeface="Times New Roman"/>
                <a:ea typeface="Times New Roman" panose="02020603050405020304" pitchFamily="18" charset="0"/>
              </a:rPr>
              <a:t>5 - 24 VDC</a:t>
            </a:r>
            <a:endParaRPr lang="en-US">
              <a:latin typeface="Times New Roman"/>
            </a:endParaRPr>
          </a:p>
          <a:p>
            <a:pPr marL="0" marR="0" lvl="0" indent="0" algn="just" defTabSz="914400">
              <a:lnSpc>
                <a:spcPct val="100000"/>
              </a:lnSpc>
              <a:spcBef>
                <a:spcPct val="0"/>
              </a:spcBef>
              <a:spcAft>
                <a:spcPct val="0"/>
              </a:spcAft>
              <a:buClrTx/>
              <a:buSzTx/>
              <a:tabLst/>
            </a:pPr>
            <a:endParaRPr lang="en-US" altLang="en-US" sz="1600" b="0" i="0" u="none" strike="noStrike" cap="none" normalizeH="0" baseline="0">
              <a:ln>
                <a:noFill/>
              </a:ln>
              <a:effectLst/>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08530D8B-2BC5-D40E-679E-5A644D0B7811}"/>
              </a:ext>
            </a:extLst>
          </p:cNvPr>
          <p:cNvSpPr txBox="1"/>
          <p:nvPr/>
        </p:nvSpPr>
        <p:spPr>
          <a:xfrm>
            <a:off x="7671671" y="3950458"/>
            <a:ext cx="1912938" cy="276999"/>
          </a:xfrm>
          <a:prstGeom prst="rect">
            <a:avLst/>
          </a:prstGeom>
          <a:noFill/>
        </p:spPr>
        <p:txBody>
          <a:bodyPr wrap="square" lIns="91440" tIns="45720" rIns="91440" bIns="45720" rtlCol="0" anchor="t">
            <a:spAutoFit/>
          </a:bodyPr>
          <a:lstStyle/>
          <a:p>
            <a:r>
              <a:rPr lang="en-US" sz="1200" bmk="">
                <a:solidFill>
                  <a:schemeClr val="tx1"/>
                </a:solidFill>
                <a:latin typeface="Times New Roman"/>
                <a:cs typeface="Times New Roman"/>
              </a:rPr>
              <a:t>Water Level </a:t>
            </a:r>
            <a:r>
              <a:rPr lang="en-US" sz="1200">
                <a:solidFill>
                  <a:schemeClr val="tx1"/>
                </a:solidFill>
                <a:latin typeface="Times New Roman"/>
                <a:cs typeface="Times New Roman"/>
              </a:rPr>
              <a:t>Sensor</a:t>
            </a:r>
            <a:endParaRPr lang="en-US">
              <a:solidFill>
                <a:schemeClr val="tx1"/>
              </a:solidFill>
            </a:endParaRPr>
          </a:p>
        </p:txBody>
      </p:sp>
      <p:pic>
        <p:nvPicPr>
          <p:cNvPr id="13" name="Picture 12" descr="A close-up of a circuit board&#10;&#10;Description automatically generated">
            <a:extLst>
              <a:ext uri="{FF2B5EF4-FFF2-40B4-BE49-F238E27FC236}">
                <a16:creationId xmlns:a16="http://schemas.microsoft.com/office/drawing/2014/main" id="{51102903-0871-4980-D740-74304E6C22A8}"/>
              </a:ext>
            </a:extLst>
          </p:cNvPr>
          <p:cNvPicPr>
            <a:picLocks noChangeAspect="1"/>
          </p:cNvPicPr>
          <p:nvPr/>
        </p:nvPicPr>
        <p:blipFill>
          <a:blip r:embed="rId2"/>
          <a:stretch>
            <a:fillRect/>
          </a:stretch>
        </p:blipFill>
        <p:spPr>
          <a:xfrm>
            <a:off x="940908" y="1918030"/>
            <a:ext cx="2129467" cy="1670470"/>
          </a:xfrm>
          <a:prstGeom prst="rect">
            <a:avLst/>
          </a:prstGeom>
        </p:spPr>
      </p:pic>
      <p:pic>
        <p:nvPicPr>
          <p:cNvPr id="14" name="Picture 13" descr="A red electronic device with white stripes&#10;&#10;Description automatically generated">
            <a:extLst>
              <a:ext uri="{FF2B5EF4-FFF2-40B4-BE49-F238E27FC236}">
                <a16:creationId xmlns:a16="http://schemas.microsoft.com/office/drawing/2014/main" id="{32AD8406-A46F-BED5-6D5E-0DAA7BD0820B}"/>
              </a:ext>
            </a:extLst>
          </p:cNvPr>
          <p:cNvPicPr>
            <a:picLocks noChangeAspect="1"/>
          </p:cNvPicPr>
          <p:nvPr/>
        </p:nvPicPr>
        <p:blipFill>
          <a:blip r:embed="rId3"/>
          <a:stretch>
            <a:fillRect/>
          </a:stretch>
        </p:blipFill>
        <p:spPr>
          <a:xfrm>
            <a:off x="7228576" y="1914256"/>
            <a:ext cx="2119942" cy="1735527"/>
          </a:xfrm>
          <a:prstGeom prst="rect">
            <a:avLst/>
          </a:prstGeom>
        </p:spPr>
      </p:pic>
    </p:spTree>
    <p:extLst>
      <p:ext uri="{BB962C8B-B14F-4D97-AF65-F5344CB8AC3E}">
        <p14:creationId xmlns:p14="http://schemas.microsoft.com/office/powerpoint/2010/main" val="35689647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31B09-4664-9A82-366B-0742B7D941BC}"/>
              </a:ext>
            </a:extLst>
          </p:cNvPr>
          <p:cNvSpPr>
            <a:spLocks noGrp="1"/>
          </p:cNvSpPr>
          <p:nvPr>
            <p:ph type="title"/>
          </p:nvPr>
        </p:nvSpPr>
        <p:spPr/>
        <p:txBody>
          <a:bodyPr/>
          <a:lstStyle/>
          <a:p>
            <a:r>
              <a:rPr lang="en-US"/>
              <a:t>Design and Implementation</a:t>
            </a:r>
          </a:p>
        </p:txBody>
      </p:sp>
      <p:sp>
        <p:nvSpPr>
          <p:cNvPr id="4" name="Slide Number Placeholder 3">
            <a:extLst>
              <a:ext uri="{FF2B5EF4-FFF2-40B4-BE49-F238E27FC236}">
                <a16:creationId xmlns:a16="http://schemas.microsoft.com/office/drawing/2014/main" id="{C539649C-B143-1AD6-5AD8-6A893F5C649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sp>
        <p:nvSpPr>
          <p:cNvPr id="5" name="Rectangle 2">
            <a:extLst>
              <a:ext uri="{FF2B5EF4-FFF2-40B4-BE49-F238E27FC236}">
                <a16:creationId xmlns:a16="http://schemas.microsoft.com/office/drawing/2014/main" id="{1B111E9B-DCEE-F963-9431-5898AF0F86C0}"/>
              </a:ext>
            </a:extLst>
          </p:cNvPr>
          <p:cNvSpPr>
            <a:spLocks noChangeArrowheads="1"/>
          </p:cNvSpPr>
          <p:nvPr/>
        </p:nvSpPr>
        <p:spPr bwMode="auto">
          <a:xfrm>
            <a:off x="0" y="1097773"/>
            <a:ext cx="2501825" cy="491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72888" tIns="60306" rIns="783978" bIns="0" numCol="1" anchor="ctr" anchorCtr="0" compatLnSpc="1">
            <a:prstTxWarp prst="textNoShape">
              <a:avLst/>
            </a:prstTxWarp>
            <a:spAutoFit/>
          </a:bodyPr>
          <a:lstStyle/>
          <a:p>
            <a:pPr eaLnBrk="0" fontAlgn="base" hangingPunct="0">
              <a:spcBef>
                <a:spcPct val="0"/>
              </a:spcBef>
              <a:spcAft>
                <a:spcPct val="0"/>
              </a:spcAft>
              <a:buClrTx/>
            </a:pPr>
            <a:r>
              <a:rPr kumimoji="0" lang="en-US" altLang="en-US" b="1" i="0" u="none" strike="noStrike" cap="none" normalizeH="0" baseline="0">
                <a:ln>
                  <a:noFill/>
                </a:ln>
                <a:solidFill>
                  <a:schemeClr val="tx1"/>
                </a:solidFill>
                <a:effectLst/>
                <a:latin typeface="Times New Roman"/>
                <a:ea typeface="Times New Roman" panose="02020603050405020304" pitchFamily="18" charset="0"/>
                <a:cs typeface="Times New Roman"/>
              </a:rPr>
              <a:t>3. </a:t>
            </a:r>
            <a:r>
              <a:rPr lang="en-US" sz="1200" b="1">
                <a:solidFill>
                  <a:schemeClr val="tx1"/>
                </a:solidFill>
                <a:latin typeface="Times New Roman"/>
                <a:ea typeface="Times New Roman" panose="02020603050405020304" pitchFamily="18" charset="0"/>
                <a:cs typeface="Times New Roman"/>
              </a:rPr>
              <a:t>Limit Switch</a:t>
            </a:r>
            <a:endParaRPr kumimoji="0" lang="en-US" altLang="en-US" b="1" i="0" u="none" strike="noStrike" cap="none" normalizeH="0" baseline="0">
              <a:ln>
                <a:noFill/>
              </a:ln>
              <a:solidFill>
                <a:schemeClr val="tx1"/>
              </a:solidFill>
              <a:effectLst/>
              <a:latin typeface="Times New Roman"/>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
        <p:nvSpPr>
          <p:cNvPr id="6" name="Rectangle 3">
            <a:extLst>
              <a:ext uri="{FF2B5EF4-FFF2-40B4-BE49-F238E27FC236}">
                <a16:creationId xmlns:a16="http://schemas.microsoft.com/office/drawing/2014/main" id="{926C98D9-9BC2-A8CC-3146-5D73E1341114}"/>
              </a:ext>
            </a:extLst>
          </p:cNvPr>
          <p:cNvSpPr>
            <a:spLocks noChangeArrowheads="1"/>
          </p:cNvSpPr>
          <p:nvPr/>
        </p:nvSpPr>
        <p:spPr bwMode="auto">
          <a:xfrm>
            <a:off x="329140" y="3425305"/>
            <a:ext cx="5440817"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 typeface="Arial"/>
              <a:buChar char="•"/>
              <a:tabLst/>
            </a:pPr>
            <a:r>
              <a:rPr kumimoji="0" lang="en-US" sz="1600" b="0" i="0" u="none" strike="noStrike" cap="none" normalizeH="0" baseline="0">
                <a:ln>
                  <a:noFill/>
                </a:ln>
                <a:effectLst/>
                <a:latin typeface="Times New Roman"/>
                <a:ea typeface="Times New Roman" panose="02020603050405020304" pitchFamily="18" charset="0"/>
              </a:rPr>
              <a:t>Operating </a:t>
            </a:r>
            <a:r>
              <a:rPr lang="en-US" sz="1600">
                <a:latin typeface="Times New Roman"/>
                <a:ea typeface="Times New Roman" panose="02020603050405020304" pitchFamily="18" charset="0"/>
              </a:rPr>
              <a:t>Principle</a:t>
            </a:r>
            <a:r>
              <a:rPr kumimoji="0" lang="en-US" sz="1600" b="0" i="0" u="none" strike="noStrike" cap="none" normalizeH="0" baseline="0">
                <a:ln>
                  <a:noFill/>
                </a:ln>
                <a:effectLst/>
                <a:latin typeface="Times New Roman"/>
                <a:ea typeface="Times New Roman" panose="02020603050405020304" pitchFamily="18" charset="0"/>
              </a:rPr>
              <a:t>: </a:t>
            </a:r>
            <a:r>
              <a:rPr lang="en-US" sz="1600">
                <a:latin typeface="Times New Roman"/>
                <a:ea typeface="Times New Roman" panose="02020603050405020304" pitchFamily="18" charset="0"/>
              </a:rPr>
              <a:t>Mechanical lever-operated switch</a:t>
            </a:r>
            <a:endParaRPr lang="en-US" altLang="en-US" sz="1600" b="0" i="0" u="none" strike="noStrike" cap="none" normalizeH="0" baseline="0">
              <a:ln>
                <a:noFill/>
              </a:ln>
              <a:effectLst/>
              <a:latin typeface="Times New Roman"/>
              <a:cs typeface="Times New Roman" panose="02020603050405020304" pitchFamily="18" charset="0"/>
            </a:endParaRPr>
          </a:p>
          <a:p>
            <a:pPr algn="just">
              <a:buClrTx/>
              <a:buFont typeface="Arial"/>
              <a:buChar char="•"/>
            </a:pPr>
            <a:r>
              <a:rPr lang="en-US" sz="1600">
                <a:latin typeface="Times New Roman"/>
                <a:ea typeface="Times New Roman" panose="02020603050405020304" pitchFamily="18" charset="0"/>
              </a:rPr>
              <a:t>Contact Configuration</a:t>
            </a:r>
            <a:r>
              <a:rPr kumimoji="0" lang="en-US" sz="1600" b="0" i="0" u="none" strike="noStrike" cap="none" normalizeH="0" baseline="0">
                <a:ln>
                  <a:noFill/>
                </a:ln>
                <a:effectLst/>
                <a:latin typeface="Times New Roman"/>
                <a:ea typeface="Times New Roman" panose="02020603050405020304" pitchFamily="18" charset="0"/>
              </a:rPr>
              <a:t>: </a:t>
            </a:r>
            <a:r>
              <a:rPr lang="en-US" sz="1600">
                <a:latin typeface="Times New Roman"/>
                <a:ea typeface="Times New Roman" panose="02020603050405020304" pitchFamily="18" charset="0"/>
              </a:rPr>
              <a:t>Normally Open </a:t>
            </a:r>
            <a:r>
              <a:rPr kumimoji="0" lang="en-US" sz="1600" b="0" i="0" u="none" strike="noStrike" cap="none" normalizeH="0" baseline="0">
                <a:ln>
                  <a:noFill/>
                </a:ln>
                <a:effectLst/>
                <a:latin typeface="Times New Roman"/>
                <a:ea typeface="Times New Roman" panose="02020603050405020304" pitchFamily="18" charset="0"/>
              </a:rPr>
              <a:t>(</a:t>
            </a:r>
            <a:r>
              <a:rPr lang="en-US" sz="1600">
                <a:latin typeface="Times New Roman"/>
                <a:ea typeface="Times New Roman" panose="02020603050405020304" pitchFamily="18" charset="0"/>
              </a:rPr>
              <a:t>NO</a:t>
            </a:r>
            <a:r>
              <a:rPr kumimoji="0" lang="en-US" sz="1600" b="0" i="0" u="none" strike="noStrike" cap="none" normalizeH="0" baseline="0">
                <a:ln>
                  <a:noFill/>
                </a:ln>
                <a:effectLst/>
                <a:latin typeface="Times New Roman"/>
                <a:ea typeface="Times New Roman" panose="02020603050405020304" pitchFamily="18" charset="0"/>
              </a:rPr>
              <a:t>), </a:t>
            </a:r>
            <a:r>
              <a:rPr lang="en-US" sz="1600">
                <a:latin typeface="Times New Roman"/>
                <a:ea typeface="Times New Roman" panose="02020603050405020304" pitchFamily="18" charset="0"/>
              </a:rPr>
              <a:t>Normally Closed (N.C.), or Changeover </a:t>
            </a:r>
            <a:r>
              <a:rPr kumimoji="0" lang="en-US" sz="1600" b="0" i="0" u="none" strike="noStrike" cap="none" normalizeH="0" baseline="0">
                <a:ln>
                  <a:noFill/>
                </a:ln>
                <a:effectLst/>
                <a:latin typeface="Times New Roman"/>
                <a:ea typeface="Times New Roman" panose="02020603050405020304" pitchFamily="18" charset="0"/>
              </a:rPr>
              <a:t>(</a:t>
            </a:r>
            <a:r>
              <a:rPr lang="en-US" sz="1600">
                <a:latin typeface="Times New Roman"/>
                <a:ea typeface="Times New Roman" panose="02020603050405020304" pitchFamily="18" charset="0"/>
              </a:rPr>
              <a:t>SPDT</a:t>
            </a:r>
            <a:r>
              <a:rPr kumimoji="0" lang="en-US" sz="1600" b="0" i="0" u="none" strike="noStrike" cap="none" normalizeH="0" baseline="0">
                <a:ln>
                  <a:noFill/>
                </a:ln>
                <a:effectLst/>
                <a:latin typeface="Times New Roman"/>
                <a:ea typeface="Times New Roman" panose="02020603050405020304" pitchFamily="18" charset="0"/>
              </a:rPr>
              <a:t>)</a:t>
            </a:r>
            <a:endParaRPr lang="en-US" sz="1600">
              <a:latin typeface="Times New Roman"/>
            </a:endParaRPr>
          </a:p>
          <a:p>
            <a:pPr algn="just">
              <a:buClrTx/>
              <a:buFont typeface="Arial"/>
              <a:buChar char="•"/>
            </a:pPr>
            <a:r>
              <a:rPr lang="en-US" sz="1600">
                <a:latin typeface="Times New Roman"/>
                <a:ea typeface="Times New Roman" panose="02020603050405020304" pitchFamily="18" charset="0"/>
              </a:rPr>
              <a:t>Contact Rating</a:t>
            </a:r>
            <a:r>
              <a:rPr kumimoji="0" lang="en-US" sz="1600" b="0" i="0" u="none" strike="noStrike" cap="none" normalizeH="0" baseline="0">
                <a:ln>
                  <a:noFill/>
                </a:ln>
                <a:effectLst/>
                <a:latin typeface="Times New Roman"/>
                <a:ea typeface="Times New Roman" panose="02020603050405020304" pitchFamily="18" charset="0"/>
              </a:rPr>
              <a:t>: </a:t>
            </a:r>
            <a:r>
              <a:rPr lang="en-US" sz="1600">
                <a:latin typeface="Times New Roman"/>
                <a:ea typeface="Times New Roman" panose="02020603050405020304" pitchFamily="18" charset="0"/>
              </a:rPr>
              <a:t>Typically 5A at 250VAC or 30VDC</a:t>
            </a:r>
            <a:endParaRPr lang="en-US" sz="1600">
              <a:latin typeface="Times New Roman"/>
            </a:endParaRPr>
          </a:p>
          <a:p>
            <a:pPr algn="just">
              <a:buClrTx/>
              <a:buFont typeface="Arial"/>
              <a:buChar char="•"/>
            </a:pPr>
            <a:r>
              <a:rPr lang="en-US" sz="1600">
                <a:latin typeface="Times New Roman"/>
                <a:ea typeface="Times New Roman" panose="02020603050405020304" pitchFamily="18" charset="0"/>
              </a:rPr>
              <a:t>Operating Force</a:t>
            </a:r>
            <a:r>
              <a:rPr kumimoji="0" lang="en-US" sz="1600" b="0" i="0" u="none" strike="noStrike" cap="none" normalizeH="0" baseline="0">
                <a:ln>
                  <a:noFill/>
                </a:ln>
                <a:effectLst/>
                <a:latin typeface="Times New Roman"/>
                <a:ea typeface="Times New Roman" panose="02020603050405020304" pitchFamily="18" charset="0"/>
              </a:rPr>
              <a:t>: </a:t>
            </a:r>
            <a:r>
              <a:rPr lang="en-US" sz="1600">
                <a:latin typeface="Times New Roman"/>
                <a:ea typeface="Times New Roman" panose="02020603050405020304" pitchFamily="18" charset="0"/>
              </a:rPr>
              <a:t>Approx. 0.5 - 1.5 N</a:t>
            </a:r>
            <a:endParaRPr lang="en-US" sz="1600">
              <a:latin typeface="Times New Roman"/>
            </a:endParaRPr>
          </a:p>
          <a:p>
            <a:pPr algn="just">
              <a:buClrTx/>
              <a:buFont typeface="Arial"/>
              <a:buChar char="•"/>
            </a:pPr>
            <a:r>
              <a:rPr lang="en-US" sz="1600">
                <a:latin typeface="Times New Roman"/>
                <a:ea typeface="Times New Roman" panose="02020603050405020304" pitchFamily="18" charset="0"/>
              </a:rPr>
              <a:t>Actuation Distance</a:t>
            </a:r>
            <a:r>
              <a:rPr kumimoji="0" lang="en-US" sz="1600" b="0" i="0" u="none" strike="noStrike" cap="none" normalizeH="0" baseline="0">
                <a:ln>
                  <a:noFill/>
                </a:ln>
                <a:effectLst/>
                <a:latin typeface="Times New Roman"/>
                <a:ea typeface="Times New Roman" panose="02020603050405020304" pitchFamily="18" charset="0"/>
              </a:rPr>
              <a:t>: </a:t>
            </a:r>
            <a:r>
              <a:rPr lang="en-US" sz="1600">
                <a:latin typeface="Times New Roman"/>
                <a:ea typeface="Times New Roman" panose="02020603050405020304" pitchFamily="18" charset="0"/>
              </a:rPr>
              <a:t>Typically 1 - 10 mm</a:t>
            </a:r>
            <a:endParaRPr lang="en-US" sz="1600">
              <a:latin typeface="Times New Roman"/>
            </a:endParaRPr>
          </a:p>
          <a:p>
            <a:pPr algn="just">
              <a:buClrTx/>
              <a:buFont typeface="Arial"/>
              <a:buChar char="•"/>
            </a:pPr>
            <a:r>
              <a:rPr lang="en-US" sz="1600">
                <a:latin typeface="Times New Roman"/>
                <a:ea typeface="Times New Roman" panose="02020603050405020304" pitchFamily="18" charset="0"/>
              </a:rPr>
              <a:t>Release Distance</a:t>
            </a:r>
            <a:r>
              <a:rPr kumimoji="0" lang="en-US" sz="1600" b="0" i="0" u="none" strike="noStrike" cap="none" normalizeH="0" baseline="0">
                <a:ln>
                  <a:noFill/>
                </a:ln>
                <a:effectLst/>
                <a:latin typeface="Times New Roman"/>
                <a:ea typeface="Times New Roman" panose="02020603050405020304" pitchFamily="18" charset="0"/>
              </a:rPr>
              <a:t>: </a:t>
            </a:r>
            <a:r>
              <a:rPr lang="en-US" sz="1600">
                <a:latin typeface="Times New Roman"/>
                <a:ea typeface="Times New Roman" panose="02020603050405020304" pitchFamily="18" charset="0"/>
              </a:rPr>
              <a:t>Typically 1 - 10 mm</a:t>
            </a:r>
            <a:endParaRPr lang="en-US" sz="1600">
              <a:latin typeface="Times New Roman"/>
            </a:endParaRPr>
          </a:p>
          <a:p>
            <a:pPr algn="just">
              <a:buClrTx/>
              <a:buFont typeface="Arial"/>
              <a:buChar char="•"/>
            </a:pPr>
            <a:r>
              <a:rPr lang="en-US" sz="1600">
                <a:latin typeface="Times New Roman"/>
                <a:ea typeface="Times New Roman" panose="02020603050405020304" pitchFamily="18" charset="0"/>
              </a:rPr>
              <a:t>Operating Temperature Range</a:t>
            </a:r>
            <a:r>
              <a:rPr kumimoji="0" lang="en-US" sz="1600" b="0" i="0" u="none" strike="noStrike" cap="none" normalizeH="0" baseline="0">
                <a:ln>
                  <a:noFill/>
                </a:ln>
                <a:effectLst/>
                <a:latin typeface="Times New Roman"/>
                <a:ea typeface="Times New Roman" panose="02020603050405020304" pitchFamily="18" charset="0"/>
              </a:rPr>
              <a:t>: </a:t>
            </a:r>
            <a:r>
              <a:rPr lang="en-US" sz="1600">
                <a:latin typeface="Times New Roman"/>
                <a:ea typeface="Times New Roman" panose="02020603050405020304" pitchFamily="18" charset="0"/>
              </a:rPr>
              <a:t>-20°C to 80°C</a:t>
            </a:r>
            <a:endParaRPr lang="en-US" sz="1600">
              <a:latin typeface="Times New Roman"/>
            </a:endParaRPr>
          </a:p>
          <a:p>
            <a:pPr algn="just">
              <a:buClrTx/>
              <a:buFont typeface="Arial"/>
              <a:buChar char="•"/>
            </a:pPr>
            <a:r>
              <a:rPr lang="en-US" sz="1600">
                <a:latin typeface="Times New Roman"/>
                <a:ea typeface="Times New Roman" panose="02020603050405020304" pitchFamily="18" charset="0"/>
              </a:rPr>
              <a:t>Environmental Protection</a:t>
            </a:r>
            <a:r>
              <a:rPr kumimoji="0" lang="en-US" sz="1600" b="0" i="0" u="none" strike="noStrike" cap="none" normalizeH="0" baseline="0">
                <a:ln>
                  <a:noFill/>
                </a:ln>
                <a:effectLst/>
                <a:latin typeface="Times New Roman"/>
                <a:ea typeface="Times New Roman" panose="02020603050405020304" pitchFamily="18" charset="0"/>
              </a:rPr>
              <a:t>: </a:t>
            </a:r>
            <a:r>
              <a:rPr lang="en-US" sz="1600">
                <a:latin typeface="Times New Roman"/>
                <a:ea typeface="Times New Roman" panose="02020603050405020304" pitchFamily="18" charset="0"/>
              </a:rPr>
              <a:t>IP67 rated for dust and water resistance</a:t>
            </a:r>
            <a:endParaRPr lang="en-US">
              <a:latin typeface="Times New Roman"/>
            </a:endParaRPr>
          </a:p>
          <a:p>
            <a:pPr marL="0" marR="0" lvl="0" indent="0" algn="just" defTabSz="914400">
              <a:lnSpc>
                <a:spcPct val="100000"/>
              </a:lnSpc>
              <a:spcBef>
                <a:spcPct val="0"/>
              </a:spcBef>
              <a:spcAft>
                <a:spcPct val="0"/>
              </a:spcAft>
              <a:buClrTx/>
              <a:buSzTx/>
              <a:tabLst/>
            </a:pPr>
            <a:endParaRPr lang="en-US" altLang="en-US" sz="1600" b="0" i="0" u="none" strike="noStrike" cap="none" normalizeH="0" baseline="0">
              <a:ln>
                <a:noFill/>
              </a:ln>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658B5146-FFB7-B588-A06B-9FA297D3D2D8}"/>
              </a:ext>
            </a:extLst>
          </p:cNvPr>
          <p:cNvSpPr txBox="1"/>
          <p:nvPr/>
        </p:nvSpPr>
        <p:spPr>
          <a:xfrm>
            <a:off x="1247561" y="3066894"/>
            <a:ext cx="1341783" cy="430887"/>
          </a:xfrm>
          <a:prstGeom prst="rect">
            <a:avLst/>
          </a:prstGeom>
          <a:noFill/>
        </p:spPr>
        <p:txBody>
          <a:bodyPr wrap="square" lIns="91440" tIns="45720" rIns="91440" bIns="45720" rtlCol="0" anchor="t">
            <a:spAutoFit/>
          </a:bodyPr>
          <a:lstStyle/>
          <a:p>
            <a:r>
              <a:rPr lang="en-US" sz="1200" b="1" bmk="">
                <a:solidFill>
                  <a:schemeClr val="tx1"/>
                </a:solidFill>
                <a:latin typeface="Times New Roman"/>
                <a:cs typeface="Times New Roman"/>
              </a:rPr>
              <a:t>Limit </a:t>
            </a:r>
            <a:r>
              <a:rPr lang="en-US" sz="1200" b="1">
                <a:solidFill>
                  <a:schemeClr val="tx1"/>
                </a:solidFill>
                <a:latin typeface="Times New Roman"/>
                <a:cs typeface="Times New Roman"/>
              </a:rPr>
              <a:t>Switch</a:t>
            </a:r>
            <a:r>
              <a:rPr lang="en-US" altLang="en-US" sz="1000" b="1" i="1">
                <a:solidFill>
                  <a:schemeClr val="tx1"/>
                </a:solidFill>
                <a:latin typeface="Times New Roman"/>
                <a:cs typeface="Times New Roman"/>
              </a:rPr>
              <a:t> </a:t>
            </a:r>
            <a:endParaRPr lang="en-US" altLang="en-US" sz="10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endParaRPr lang="en-US" sz="1000">
              <a:latin typeface="Times New Roman" panose="02020603050405020304" pitchFamily="18" charset="0"/>
              <a:cs typeface="Times New Roman" panose="02020603050405020304" pitchFamily="18" charset="0"/>
            </a:endParaRPr>
          </a:p>
        </p:txBody>
      </p:sp>
      <p:sp>
        <p:nvSpPr>
          <p:cNvPr id="8" name="Rectangle 5">
            <a:extLst>
              <a:ext uri="{FF2B5EF4-FFF2-40B4-BE49-F238E27FC236}">
                <a16:creationId xmlns:a16="http://schemas.microsoft.com/office/drawing/2014/main" id="{E22DCC19-ABC4-C28C-28F9-1E0A4DCDAF0E}"/>
              </a:ext>
            </a:extLst>
          </p:cNvPr>
          <p:cNvSpPr>
            <a:spLocks noChangeArrowheads="1"/>
          </p:cNvSpPr>
          <p:nvPr/>
        </p:nvSpPr>
        <p:spPr bwMode="auto">
          <a:xfrm>
            <a:off x="5988600" y="1145587"/>
            <a:ext cx="2524267" cy="491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72888" tIns="60306" rIns="783978" bIns="0" numCol="1" anchor="ctr" anchorCtr="0" compatLnSpc="1">
            <a:prstTxWarp prst="textNoShape">
              <a:avLst/>
            </a:prstTxWarp>
            <a:spAutoFit/>
          </a:bodyPr>
          <a:lstStyle/>
          <a:p>
            <a:pPr eaLnBrk="0" fontAlgn="base" hangingPunct="0">
              <a:spcBef>
                <a:spcPct val="0"/>
              </a:spcBef>
              <a:spcAft>
                <a:spcPct val="0"/>
              </a:spcAft>
              <a:buClrTx/>
            </a:pPr>
            <a:r>
              <a:rPr kumimoji="0" lang="en-US" altLang="en-US" b="1" i="0" u="none" strike="noStrike" cap="none" normalizeH="0" baseline="0">
                <a:ln>
                  <a:noFill/>
                </a:ln>
                <a:solidFill>
                  <a:schemeClr val="tx1"/>
                </a:solidFill>
                <a:effectLst/>
                <a:latin typeface="Times New Roman"/>
                <a:ea typeface="Times New Roman" panose="02020603050405020304" pitchFamily="18" charset="0"/>
                <a:cs typeface="Times New Roman"/>
              </a:rPr>
              <a:t>4. </a:t>
            </a:r>
            <a:r>
              <a:rPr lang="en-US" altLang="en-US" b="1">
                <a:solidFill>
                  <a:schemeClr val="tx1"/>
                </a:solidFill>
                <a:latin typeface="Times New Roman"/>
                <a:ea typeface="Times New Roman" panose="02020603050405020304" pitchFamily="18" charset="0"/>
                <a:cs typeface="Times New Roman"/>
              </a:rPr>
              <a:t>Node MCU</a:t>
            </a:r>
            <a:endParaRPr kumimoji="0" lang="en-US" altLang="en-US" b="1" i="0" u="none" strike="noStrike" cap="none" normalizeH="0" baseline="0">
              <a:ln>
                <a:noFill/>
              </a:ln>
              <a:solidFill>
                <a:schemeClr val="tx1"/>
              </a:solidFill>
              <a:effectLst/>
              <a:latin typeface="Times New Roman"/>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
        <p:nvSpPr>
          <p:cNvPr id="9" name="Rectangle 6">
            <a:extLst>
              <a:ext uri="{FF2B5EF4-FFF2-40B4-BE49-F238E27FC236}">
                <a16:creationId xmlns:a16="http://schemas.microsoft.com/office/drawing/2014/main" id="{7C26B19D-DBB8-A2E5-D389-5F0DBA82F3D5}"/>
              </a:ext>
            </a:extLst>
          </p:cNvPr>
          <p:cNvSpPr>
            <a:spLocks noChangeArrowheads="1"/>
          </p:cNvSpPr>
          <p:nvPr/>
        </p:nvSpPr>
        <p:spPr bwMode="auto">
          <a:xfrm>
            <a:off x="6001481" y="3442891"/>
            <a:ext cx="5390369" cy="247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742950" lvl="1" indent="-285750" algn="just">
              <a:buChar char="•"/>
            </a:pPr>
            <a:endParaRPr lang="en-US" sz="1200"/>
          </a:p>
          <a:p>
            <a:pPr marL="742950" lvl="1" indent="-285750" algn="just">
              <a:buChar char="•"/>
            </a:pPr>
            <a:r>
              <a:rPr lang="en-US" sz="1600">
                <a:latin typeface="Times New Roman"/>
              </a:rPr>
              <a:t>Microcontroller: ESP8266EX</a:t>
            </a:r>
            <a:endParaRPr lang="en-US">
              <a:latin typeface="Times New Roman"/>
            </a:endParaRPr>
          </a:p>
          <a:p>
            <a:pPr marL="742950" lvl="1" indent="-285750" algn="just">
              <a:buChar char="•"/>
            </a:pPr>
            <a:r>
              <a:rPr lang="en-US" sz="1600">
                <a:latin typeface="Times New Roman"/>
              </a:rPr>
              <a:t>Operating Voltage: 3.3V</a:t>
            </a:r>
            <a:endParaRPr lang="en-US">
              <a:latin typeface="Times New Roman"/>
            </a:endParaRPr>
          </a:p>
          <a:p>
            <a:pPr marL="742950" lvl="1" indent="-285750" algn="just">
              <a:buChar char="•"/>
            </a:pPr>
            <a:r>
              <a:rPr lang="en-US" sz="1600">
                <a:latin typeface="Times New Roman"/>
              </a:rPr>
              <a:t>Input Voltage: 4 - 9V (recommended)</a:t>
            </a:r>
            <a:endParaRPr lang="en-US">
              <a:latin typeface="Times New Roman"/>
            </a:endParaRPr>
          </a:p>
          <a:p>
            <a:pPr marL="742950" lvl="1" indent="-285750" algn="just">
              <a:buChar char="•"/>
            </a:pPr>
            <a:r>
              <a:rPr lang="en-US" sz="1600">
                <a:latin typeface="Times New Roman"/>
              </a:rPr>
              <a:t>Digital I/O Pins: 11 (can be used as GPIO, P.W.M., I2C, and more)</a:t>
            </a:r>
            <a:endParaRPr lang="en-US">
              <a:latin typeface="Times New Roman"/>
            </a:endParaRPr>
          </a:p>
          <a:p>
            <a:pPr marL="742950" lvl="1" indent="-285750" algn="just">
              <a:buChar char="•"/>
            </a:pPr>
            <a:r>
              <a:rPr lang="en-US" sz="1600">
                <a:latin typeface="Times New Roman"/>
              </a:rPr>
              <a:t>Analog Input Pins: 1 (3.2V max input)</a:t>
            </a:r>
            <a:endParaRPr lang="en-US">
              <a:latin typeface="Times New Roman"/>
            </a:endParaRPr>
          </a:p>
          <a:p>
            <a:pPr marL="742950" lvl="1" indent="-285750" algn="just">
              <a:buChar char="•"/>
            </a:pPr>
            <a:r>
              <a:rPr lang="en-US" sz="1600">
                <a:latin typeface="Times New Roman"/>
              </a:rPr>
              <a:t>Clock Speed: 80MHz (can be overclocked up to 160MHz)</a:t>
            </a:r>
          </a:p>
          <a:p>
            <a:pPr marL="742950" lvl="1" indent="-285750" algn="just">
              <a:buChar char="•"/>
            </a:pPr>
            <a:r>
              <a:rPr lang="en-US" sz="1600">
                <a:latin typeface="Times New Roman"/>
              </a:rPr>
              <a:t>Flash Memory: 4 M.B.</a:t>
            </a:r>
            <a:endParaRPr lang="en-US">
              <a:latin typeface="Times New Roman"/>
            </a:endParaRPr>
          </a:p>
        </p:txBody>
      </p:sp>
      <p:sp>
        <p:nvSpPr>
          <p:cNvPr id="10" name="TextBox 9">
            <a:extLst>
              <a:ext uri="{FF2B5EF4-FFF2-40B4-BE49-F238E27FC236}">
                <a16:creationId xmlns:a16="http://schemas.microsoft.com/office/drawing/2014/main" id="{A401B190-E0B2-530C-012B-AE1D97EB26B2}"/>
              </a:ext>
            </a:extLst>
          </p:cNvPr>
          <p:cNvSpPr txBox="1"/>
          <p:nvPr/>
        </p:nvSpPr>
        <p:spPr>
          <a:xfrm>
            <a:off x="7781462" y="3145335"/>
            <a:ext cx="1480930" cy="276999"/>
          </a:xfrm>
          <a:prstGeom prst="rect">
            <a:avLst/>
          </a:prstGeom>
          <a:noFill/>
        </p:spPr>
        <p:txBody>
          <a:bodyPr wrap="square" lIns="91440" tIns="45720" rIns="91440" bIns="45720" rtlCol="0" anchor="t">
            <a:spAutoFit/>
          </a:bodyPr>
          <a:lstStyle/>
          <a:p>
            <a:pPr algn="ctr"/>
            <a:r>
              <a:rPr lang="en-US" altLang="en-US" sz="1200" b="1" err="1" bmk="">
                <a:solidFill>
                  <a:schemeClr val="tx1"/>
                </a:solidFill>
                <a:latin typeface="Times New Roman"/>
                <a:cs typeface="Times New Roman"/>
              </a:rPr>
              <a:t>NodeMCU</a:t>
            </a:r>
            <a:endParaRPr lang="en-US" sz="1200" b="1">
              <a:solidFill>
                <a:schemeClr val="tx1"/>
              </a:solidFill>
            </a:endParaRPr>
          </a:p>
        </p:txBody>
      </p:sp>
      <p:pic>
        <p:nvPicPr>
          <p:cNvPr id="3" name="Picture 2" descr="A close-up of a circuit board&#10;&#10;Description automatically generated">
            <a:extLst>
              <a:ext uri="{FF2B5EF4-FFF2-40B4-BE49-F238E27FC236}">
                <a16:creationId xmlns:a16="http://schemas.microsoft.com/office/drawing/2014/main" id="{41767D44-283A-4EDF-2679-9B0A7634EFF1}"/>
              </a:ext>
            </a:extLst>
          </p:cNvPr>
          <p:cNvPicPr>
            <a:picLocks noChangeAspect="1"/>
          </p:cNvPicPr>
          <p:nvPr/>
        </p:nvPicPr>
        <p:blipFill>
          <a:blip r:embed="rId2"/>
          <a:stretch>
            <a:fillRect/>
          </a:stretch>
        </p:blipFill>
        <p:spPr>
          <a:xfrm>
            <a:off x="7354039" y="1450676"/>
            <a:ext cx="2017863" cy="1613139"/>
          </a:xfrm>
          <a:prstGeom prst="rect">
            <a:avLst/>
          </a:prstGeom>
        </p:spPr>
      </p:pic>
      <p:pic>
        <p:nvPicPr>
          <p:cNvPr id="11" name="Picture 10" descr="A black and red switch&#10;&#10;Description automatically generated">
            <a:extLst>
              <a:ext uri="{FF2B5EF4-FFF2-40B4-BE49-F238E27FC236}">
                <a16:creationId xmlns:a16="http://schemas.microsoft.com/office/drawing/2014/main" id="{D18E346B-2545-4108-DAA7-B0B3891283A8}"/>
              </a:ext>
            </a:extLst>
          </p:cNvPr>
          <p:cNvPicPr>
            <a:picLocks noChangeAspect="1"/>
          </p:cNvPicPr>
          <p:nvPr/>
        </p:nvPicPr>
        <p:blipFill>
          <a:blip r:embed="rId3"/>
          <a:stretch>
            <a:fillRect/>
          </a:stretch>
        </p:blipFill>
        <p:spPr>
          <a:xfrm>
            <a:off x="771013" y="1493882"/>
            <a:ext cx="2136466" cy="1465625"/>
          </a:xfrm>
          <a:prstGeom prst="rect">
            <a:avLst/>
          </a:prstGeom>
        </p:spPr>
      </p:pic>
    </p:spTree>
    <p:extLst>
      <p:ext uri="{BB962C8B-B14F-4D97-AF65-F5344CB8AC3E}">
        <p14:creationId xmlns:p14="http://schemas.microsoft.com/office/powerpoint/2010/main" val="41515445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F234D-2BAE-77D0-57A9-37FB171947DC}"/>
              </a:ext>
            </a:extLst>
          </p:cNvPr>
          <p:cNvSpPr>
            <a:spLocks noGrp="1"/>
          </p:cNvSpPr>
          <p:nvPr>
            <p:ph type="title"/>
          </p:nvPr>
        </p:nvSpPr>
        <p:spPr/>
        <p:txBody>
          <a:bodyPr/>
          <a:lstStyle/>
          <a:p>
            <a:r>
              <a:rPr lang="en-US"/>
              <a:t>Design and Implementation</a:t>
            </a:r>
          </a:p>
        </p:txBody>
      </p:sp>
      <p:sp>
        <p:nvSpPr>
          <p:cNvPr id="4" name="Slide Number Placeholder 3">
            <a:extLst>
              <a:ext uri="{FF2B5EF4-FFF2-40B4-BE49-F238E27FC236}">
                <a16:creationId xmlns:a16="http://schemas.microsoft.com/office/drawing/2014/main" id="{7D1489D0-35C0-F842-A77A-53BBD0940F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
        <p:nvSpPr>
          <p:cNvPr id="5" name="Rectangle 2">
            <a:extLst>
              <a:ext uri="{FF2B5EF4-FFF2-40B4-BE49-F238E27FC236}">
                <a16:creationId xmlns:a16="http://schemas.microsoft.com/office/drawing/2014/main" id="{944BAFBD-9A54-8794-7513-12787BF16ECD}"/>
              </a:ext>
            </a:extLst>
          </p:cNvPr>
          <p:cNvSpPr>
            <a:spLocks noChangeArrowheads="1"/>
          </p:cNvSpPr>
          <p:nvPr/>
        </p:nvSpPr>
        <p:spPr bwMode="auto">
          <a:xfrm>
            <a:off x="-235346" y="1006440"/>
            <a:ext cx="2508237" cy="491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72888" tIns="60306" rIns="783978" bIns="0" numCol="1" anchor="ctr" anchorCtr="0" compatLnSpc="1">
            <a:prstTxWarp prst="textNoShape">
              <a:avLst/>
            </a:prstTxWarp>
            <a:spAutoFit/>
          </a:bodyPr>
          <a:lstStyle/>
          <a:p>
            <a:pPr eaLnBrk="0" fontAlgn="base" hangingPunct="0">
              <a:spcBef>
                <a:spcPct val="0"/>
              </a:spcBef>
              <a:spcAft>
                <a:spcPct val="0"/>
              </a:spcAft>
              <a:buClrTx/>
            </a:pPr>
            <a:r>
              <a:rPr kumimoji="0" lang="en-US" altLang="en-US" b="1" i="0" u="none" strike="noStrike" cap="none" normalizeH="0" baseline="0">
                <a:ln>
                  <a:noFill/>
                </a:ln>
                <a:solidFill>
                  <a:schemeClr val="tx1"/>
                </a:solidFill>
                <a:effectLst/>
                <a:latin typeface="Times New Roman"/>
                <a:ea typeface="Times New Roman" panose="02020603050405020304" pitchFamily="18" charset="0"/>
                <a:cs typeface="Times New Roman"/>
              </a:rPr>
              <a:t>5. </a:t>
            </a:r>
            <a:r>
              <a:rPr lang="en-US" sz="1200" b="1">
                <a:solidFill>
                  <a:schemeClr val="tx1"/>
                </a:solidFill>
                <a:latin typeface="Times New Roman"/>
                <a:ea typeface="Times New Roman" panose="02020603050405020304" pitchFamily="18" charset="0"/>
                <a:cs typeface="Times New Roman"/>
              </a:rPr>
              <a:t>LCD Display</a:t>
            </a:r>
            <a:endParaRPr kumimoji="0" lang="en-US" altLang="en-US" b="1" i="0" u="none" strike="noStrike" cap="none" normalizeH="0" baseline="0">
              <a:ln>
                <a:noFill/>
              </a:ln>
              <a:solidFill>
                <a:schemeClr val="tx1"/>
              </a:solidFill>
              <a:effectLst/>
              <a:latin typeface="Times New Roman"/>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
        <p:nvSpPr>
          <p:cNvPr id="6" name="Rectangle 3">
            <a:extLst>
              <a:ext uri="{FF2B5EF4-FFF2-40B4-BE49-F238E27FC236}">
                <a16:creationId xmlns:a16="http://schemas.microsoft.com/office/drawing/2014/main" id="{2F71CD4E-D25C-CAB5-CBC1-A9DB02DB266F}"/>
              </a:ext>
            </a:extLst>
          </p:cNvPr>
          <p:cNvSpPr>
            <a:spLocks noChangeArrowheads="1"/>
          </p:cNvSpPr>
          <p:nvPr/>
        </p:nvSpPr>
        <p:spPr bwMode="auto">
          <a:xfrm>
            <a:off x="367067" y="3645938"/>
            <a:ext cx="5010270"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just">
              <a:buClrTx/>
              <a:buFont typeface="Arial"/>
              <a:buChar char="•"/>
            </a:pPr>
            <a:r>
              <a:rPr lang="en-US" sz="1600">
                <a:latin typeface="Times New Roman"/>
              </a:rPr>
              <a:t>The operating voltage of this display ranges from 4.7V to 5.3V</a:t>
            </a:r>
          </a:p>
          <a:p>
            <a:pPr algn="just">
              <a:buClrTx/>
              <a:buFont typeface="Arial"/>
              <a:buChar char="•"/>
            </a:pPr>
            <a:r>
              <a:rPr lang="en-US" sz="1600">
                <a:latin typeface="Times New Roman"/>
              </a:rPr>
              <a:t>The display bezel is 72 x 25mm</a:t>
            </a:r>
          </a:p>
          <a:p>
            <a:pPr algn="just">
              <a:buClrTx/>
              <a:buFont typeface="Arial"/>
              <a:buChar char="•"/>
            </a:pPr>
            <a:r>
              <a:rPr lang="en-US" sz="1600">
                <a:latin typeface="Times New Roman"/>
              </a:rPr>
              <a:t>The operating current is 1mA without a backlight</a:t>
            </a:r>
          </a:p>
          <a:p>
            <a:pPr algn="just">
              <a:buClrTx/>
              <a:buFont typeface="Arial"/>
              <a:buChar char="•"/>
            </a:pPr>
            <a:r>
              <a:rPr lang="en-US" sz="1600">
                <a:latin typeface="Times New Roman"/>
              </a:rPr>
              <a:t>P.C.B. size of the module is 80L x 36W x 10H mm</a:t>
            </a:r>
          </a:p>
          <a:p>
            <a:pPr algn="just">
              <a:buClrTx/>
              <a:buFont typeface="Arial"/>
              <a:buChar char="•"/>
            </a:pPr>
            <a:r>
              <a:rPr lang="en-US" sz="1600">
                <a:latin typeface="Times New Roman"/>
              </a:rPr>
              <a:t>HD47780 controller</a:t>
            </a:r>
          </a:p>
          <a:p>
            <a:pPr algn="just">
              <a:buClrTx/>
            </a:pPr>
            <a:endParaRPr lang="en-US" altLang="en-US" sz="1600">
              <a:latin typeface="Times New Roman"/>
              <a:cs typeface="Times New Roman"/>
            </a:endParaRPr>
          </a:p>
        </p:txBody>
      </p:sp>
      <p:sp>
        <p:nvSpPr>
          <p:cNvPr id="7" name="TextBox 6">
            <a:extLst>
              <a:ext uri="{FF2B5EF4-FFF2-40B4-BE49-F238E27FC236}">
                <a16:creationId xmlns:a16="http://schemas.microsoft.com/office/drawing/2014/main" id="{0F9903D7-C116-B072-7F3F-2B48439F91DB}"/>
              </a:ext>
            </a:extLst>
          </p:cNvPr>
          <p:cNvSpPr txBox="1"/>
          <p:nvPr/>
        </p:nvSpPr>
        <p:spPr>
          <a:xfrm>
            <a:off x="1458798" y="3150339"/>
            <a:ext cx="1641764" cy="276999"/>
          </a:xfrm>
          <a:prstGeom prst="rect">
            <a:avLst/>
          </a:prstGeom>
          <a:noFill/>
        </p:spPr>
        <p:txBody>
          <a:bodyPr wrap="square" lIns="91440" tIns="45720" rIns="91440" bIns="45720" rtlCol="0" anchor="t">
            <a:spAutoFit/>
          </a:bodyPr>
          <a:lstStyle/>
          <a:p>
            <a:r>
              <a:rPr lang="en-US" sz="1200" b="1" bmk="">
                <a:solidFill>
                  <a:schemeClr val="tx1"/>
                </a:solidFill>
                <a:latin typeface="Times New Roman"/>
                <a:cs typeface="Times New Roman"/>
              </a:rPr>
              <a:t>LCD </a:t>
            </a:r>
            <a:r>
              <a:rPr lang="en-US" sz="1200" b="1">
                <a:solidFill>
                  <a:schemeClr val="tx1"/>
                </a:solidFill>
                <a:latin typeface="Times New Roman"/>
                <a:cs typeface="Times New Roman"/>
              </a:rPr>
              <a:t>Display</a:t>
            </a:r>
            <a:endParaRPr lang="en-US" b="1">
              <a:solidFill>
                <a:schemeClr val="tx1"/>
              </a:solidFill>
            </a:endParaRPr>
          </a:p>
        </p:txBody>
      </p:sp>
      <p:pic>
        <p:nvPicPr>
          <p:cNvPr id="3" name="Picture 2" descr="A close-up of a green screen&#10;&#10;Description automatically generated">
            <a:extLst>
              <a:ext uri="{FF2B5EF4-FFF2-40B4-BE49-F238E27FC236}">
                <a16:creationId xmlns:a16="http://schemas.microsoft.com/office/drawing/2014/main" id="{FF0A311E-6BAB-1C52-BFBF-1FD4336B9EA6}"/>
              </a:ext>
            </a:extLst>
          </p:cNvPr>
          <p:cNvPicPr>
            <a:picLocks noChangeAspect="1"/>
          </p:cNvPicPr>
          <p:nvPr/>
        </p:nvPicPr>
        <p:blipFill>
          <a:blip r:embed="rId2"/>
          <a:stretch>
            <a:fillRect/>
          </a:stretch>
        </p:blipFill>
        <p:spPr>
          <a:xfrm>
            <a:off x="640976" y="1488147"/>
            <a:ext cx="3272288" cy="1502043"/>
          </a:xfrm>
          <a:prstGeom prst="rect">
            <a:avLst/>
          </a:prstGeom>
        </p:spPr>
      </p:pic>
      <p:pic>
        <p:nvPicPr>
          <p:cNvPr id="8" name="Picture 7" descr="A gas sensor with a wire mesh&#10;&#10;Description automatically generated">
            <a:extLst>
              <a:ext uri="{FF2B5EF4-FFF2-40B4-BE49-F238E27FC236}">
                <a16:creationId xmlns:a16="http://schemas.microsoft.com/office/drawing/2014/main" id="{367E30A3-402B-50F8-50CE-27C73FE1A90F}"/>
              </a:ext>
            </a:extLst>
          </p:cNvPr>
          <p:cNvPicPr>
            <a:picLocks noChangeAspect="1"/>
          </p:cNvPicPr>
          <p:nvPr/>
        </p:nvPicPr>
        <p:blipFill>
          <a:blip r:embed="rId3"/>
          <a:stretch>
            <a:fillRect/>
          </a:stretch>
        </p:blipFill>
        <p:spPr>
          <a:xfrm>
            <a:off x="7939897" y="1482755"/>
            <a:ext cx="2350699" cy="1764642"/>
          </a:xfrm>
          <a:prstGeom prst="rect">
            <a:avLst/>
          </a:prstGeom>
        </p:spPr>
      </p:pic>
      <p:sp>
        <p:nvSpPr>
          <p:cNvPr id="9" name="Rectangle 3">
            <a:extLst>
              <a:ext uri="{FF2B5EF4-FFF2-40B4-BE49-F238E27FC236}">
                <a16:creationId xmlns:a16="http://schemas.microsoft.com/office/drawing/2014/main" id="{AA81D595-A1C9-C42D-B51B-DC18E7202131}"/>
              </a:ext>
            </a:extLst>
          </p:cNvPr>
          <p:cNvSpPr>
            <a:spLocks noChangeArrowheads="1"/>
          </p:cNvSpPr>
          <p:nvPr/>
        </p:nvSpPr>
        <p:spPr bwMode="auto">
          <a:xfrm>
            <a:off x="6165794" y="3571787"/>
            <a:ext cx="5010270"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just">
              <a:buClrTx/>
              <a:buFont typeface="Arial"/>
              <a:buChar char="•"/>
            </a:pPr>
            <a:r>
              <a:rPr lang="en-US" sz="1600">
                <a:latin typeface="Times New Roman"/>
                <a:cs typeface="Times New Roman"/>
              </a:rPr>
              <a:t> </a:t>
            </a:r>
            <a:r>
              <a:rPr lang="en-US" sz="1600">
                <a:latin typeface="Times New Roman"/>
              </a:rPr>
              <a:t>Gas Detection Principle: Metal Oxide Semiconductor  (M.O.S.) sensor</a:t>
            </a:r>
          </a:p>
          <a:p>
            <a:pPr algn="just">
              <a:buClrTx/>
              <a:buFont typeface="Arial"/>
              <a:buChar char="•"/>
            </a:pPr>
            <a:r>
              <a:rPr lang="en-US" sz="1600">
                <a:latin typeface="Times New Roman"/>
              </a:rPr>
              <a:t>Target Gas: Carbon Monoxide (C.O.)</a:t>
            </a:r>
          </a:p>
          <a:p>
            <a:pPr algn="just">
              <a:buClrTx/>
              <a:buChar char="•"/>
            </a:pPr>
            <a:r>
              <a:rPr lang="en-US" sz="1600">
                <a:latin typeface="Times New Roman"/>
              </a:rPr>
              <a:t>Measurement Range: 10 to 10,000 ppm (parts per million) C.O.</a:t>
            </a:r>
          </a:p>
          <a:p>
            <a:pPr algn="just">
              <a:buClrTx/>
              <a:buFont typeface="Arial"/>
              <a:buChar char="•"/>
            </a:pPr>
            <a:r>
              <a:rPr lang="en-US" sz="1600">
                <a:latin typeface="Times New Roman"/>
              </a:rPr>
              <a:t>Sensitivity: &gt; 3% of Full Scale</a:t>
            </a:r>
          </a:p>
          <a:p>
            <a:pPr algn="just">
              <a:buClrTx/>
              <a:buFont typeface="Arial"/>
              <a:buChar char="•"/>
            </a:pPr>
            <a:r>
              <a:rPr lang="en-US" sz="1600">
                <a:latin typeface="Times New Roman"/>
              </a:rPr>
              <a:t>Response Time: &lt; 10 seconds</a:t>
            </a:r>
          </a:p>
          <a:p>
            <a:pPr algn="just">
              <a:buClrTx/>
              <a:buFont typeface="Arial"/>
              <a:buChar char="•"/>
            </a:pPr>
            <a:r>
              <a:rPr lang="en-US" sz="1600">
                <a:latin typeface="Times New Roman"/>
              </a:rPr>
              <a:t>Accuracy: ±10% of Full Scale</a:t>
            </a:r>
          </a:p>
          <a:p>
            <a:pPr algn="just">
              <a:buClrTx/>
              <a:buFont typeface="Arial"/>
              <a:buChar char="•"/>
            </a:pPr>
            <a:r>
              <a:rPr lang="en-US" sz="1600">
                <a:latin typeface="Times New Roman"/>
              </a:rPr>
              <a:t>Operating Temperature Range: -10°C to +50°C</a:t>
            </a:r>
          </a:p>
          <a:p>
            <a:pPr algn="just">
              <a:buClrTx/>
              <a:buChar char="•"/>
            </a:pPr>
            <a:r>
              <a:rPr lang="en-US" sz="1600">
                <a:latin typeface="Times New Roman"/>
              </a:rPr>
              <a:t>Power Requirements: 5V DC, 150mA (heater), 30mA (analog output)</a:t>
            </a:r>
          </a:p>
          <a:p>
            <a:pPr algn="just">
              <a:buClrTx/>
              <a:buFont typeface="Arial"/>
              <a:buChar char="•"/>
            </a:pPr>
            <a:endParaRPr lang="en-US" sz="1600"/>
          </a:p>
          <a:p>
            <a:pPr algn="just">
              <a:buClrTx/>
            </a:pPr>
            <a:endParaRPr lang="en-US" altLang="en-US" sz="1600">
              <a:latin typeface="Times New Roman"/>
              <a:cs typeface="Times New Roman"/>
            </a:endParaRPr>
          </a:p>
        </p:txBody>
      </p:sp>
      <p:sp>
        <p:nvSpPr>
          <p:cNvPr id="10" name="TextBox 9">
            <a:extLst>
              <a:ext uri="{FF2B5EF4-FFF2-40B4-BE49-F238E27FC236}">
                <a16:creationId xmlns:a16="http://schemas.microsoft.com/office/drawing/2014/main" id="{93F8A516-7956-ABD1-247A-DDD8A3B6D603}"/>
              </a:ext>
            </a:extLst>
          </p:cNvPr>
          <p:cNvSpPr txBox="1"/>
          <p:nvPr/>
        </p:nvSpPr>
        <p:spPr>
          <a:xfrm>
            <a:off x="8275608" y="3272287"/>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Times New Roman"/>
              </a:rPr>
              <a:t>Gas Sensor</a:t>
            </a:r>
            <a:r>
              <a:rPr lang="en-GB" b="1"/>
              <a:t> </a:t>
            </a:r>
            <a:endParaRPr lang="en-GB"/>
          </a:p>
        </p:txBody>
      </p:sp>
      <p:sp>
        <p:nvSpPr>
          <p:cNvPr id="11" name="Rectangle 2">
            <a:extLst>
              <a:ext uri="{FF2B5EF4-FFF2-40B4-BE49-F238E27FC236}">
                <a16:creationId xmlns:a16="http://schemas.microsoft.com/office/drawing/2014/main" id="{60C6BA81-97FF-0248-B2E0-B8644E866C2B}"/>
              </a:ext>
            </a:extLst>
          </p:cNvPr>
          <p:cNvSpPr>
            <a:spLocks noChangeArrowheads="1"/>
          </p:cNvSpPr>
          <p:nvPr/>
        </p:nvSpPr>
        <p:spPr bwMode="auto">
          <a:xfrm>
            <a:off x="7427787" y="1006439"/>
            <a:ext cx="2344730" cy="491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72888" tIns="60306" rIns="783978" bIns="0" numCol="1" anchor="ctr" anchorCtr="0" compatLnSpc="1">
            <a:prstTxWarp prst="textNoShape">
              <a:avLst/>
            </a:prstTxWarp>
            <a:spAutoFit/>
          </a:bodyPr>
          <a:lstStyle/>
          <a:p>
            <a:pPr eaLnBrk="0" fontAlgn="base" hangingPunct="0">
              <a:spcBef>
                <a:spcPct val="0"/>
              </a:spcBef>
              <a:spcAft>
                <a:spcPct val="0"/>
              </a:spcAft>
              <a:buClrTx/>
            </a:pPr>
            <a:r>
              <a:rPr lang="en-US" altLang="en-US" b="1">
                <a:solidFill>
                  <a:schemeClr val="tx1"/>
                </a:solidFill>
                <a:latin typeface="Times New Roman"/>
                <a:ea typeface="Times New Roman" panose="02020603050405020304" pitchFamily="18" charset="0"/>
                <a:cs typeface="Times New Roman"/>
              </a:rPr>
              <a:t>6</a:t>
            </a:r>
            <a:r>
              <a:rPr kumimoji="0" lang="en-US" altLang="en-US" b="1" i="0" u="none" strike="noStrike" cap="none" normalizeH="0" baseline="0">
                <a:ln>
                  <a:noFill/>
                </a:ln>
                <a:solidFill>
                  <a:schemeClr val="tx1"/>
                </a:solidFill>
                <a:effectLst/>
                <a:latin typeface="Times New Roman"/>
                <a:ea typeface="Times New Roman" panose="02020603050405020304" pitchFamily="18" charset="0"/>
                <a:cs typeface="Times New Roman"/>
              </a:rPr>
              <a:t>.</a:t>
            </a:r>
            <a:r>
              <a:rPr lang="en-US" sz="1200" b="1">
                <a:solidFill>
                  <a:schemeClr val="tx1"/>
                </a:solidFill>
                <a:latin typeface="Times New Roman"/>
                <a:ea typeface="Times New Roman" panose="02020603050405020304" pitchFamily="18" charset="0"/>
                <a:cs typeface="Times New Roman"/>
              </a:rPr>
              <a:t>Gas Sensor</a:t>
            </a:r>
            <a:endParaRPr kumimoji="0" lang="en-US" altLang="en-US" b="1" i="0" u="none" strike="noStrike" cap="none" normalizeH="0" baseline="0">
              <a:ln>
                <a:noFill/>
              </a:ln>
              <a:solidFill>
                <a:schemeClr val="tx1"/>
              </a:solidFill>
              <a:effectLst/>
              <a:latin typeface="Times New Roman"/>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5052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98624-FF56-9FE1-A5F8-A51271A1D798}"/>
              </a:ext>
            </a:extLst>
          </p:cNvPr>
          <p:cNvSpPr>
            <a:spLocks noGrp="1"/>
          </p:cNvSpPr>
          <p:nvPr>
            <p:ph type="title"/>
          </p:nvPr>
        </p:nvSpPr>
        <p:spPr/>
        <p:txBody>
          <a:bodyPr/>
          <a:lstStyle/>
          <a:p>
            <a:r>
              <a:rPr lang="en-US"/>
              <a:t>Software Implementation</a:t>
            </a:r>
          </a:p>
        </p:txBody>
      </p:sp>
      <p:sp>
        <p:nvSpPr>
          <p:cNvPr id="3" name="Text Placeholder 2">
            <a:extLst>
              <a:ext uri="{FF2B5EF4-FFF2-40B4-BE49-F238E27FC236}">
                <a16:creationId xmlns:a16="http://schemas.microsoft.com/office/drawing/2014/main" id="{A78999DD-DB35-7DCA-541F-356C7484163D}"/>
              </a:ext>
            </a:extLst>
          </p:cNvPr>
          <p:cNvSpPr>
            <a:spLocks noGrp="1"/>
          </p:cNvSpPr>
          <p:nvPr>
            <p:ph type="body" idx="1"/>
          </p:nvPr>
        </p:nvSpPr>
        <p:spPr/>
        <p:txBody>
          <a:bodyPr/>
          <a:lstStyle/>
          <a:p>
            <a:pPr marL="114300" indent="0">
              <a:buNone/>
            </a:pPr>
            <a:endParaRPr lang="en-US" b="1">
              <a:effectLst/>
              <a:ea typeface="Times New Roman" panose="02020603050405020304" pitchFamily="18" charset="0"/>
              <a:cs typeface="Times New Roman"/>
            </a:endParaRPr>
          </a:p>
          <a:p>
            <a:pPr marL="114300" indent="0">
              <a:buNone/>
            </a:pPr>
            <a:endParaRPr lang="en-US"/>
          </a:p>
        </p:txBody>
      </p:sp>
      <p:sp>
        <p:nvSpPr>
          <p:cNvPr id="4" name="Slide Number Placeholder 3">
            <a:extLst>
              <a:ext uri="{FF2B5EF4-FFF2-40B4-BE49-F238E27FC236}">
                <a16:creationId xmlns:a16="http://schemas.microsoft.com/office/drawing/2014/main" id="{1EB83192-D3D1-4B97-7E37-E4F5497DFC4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
        <p:nvSpPr>
          <p:cNvPr id="5" name="TextBox 4">
            <a:extLst>
              <a:ext uri="{FF2B5EF4-FFF2-40B4-BE49-F238E27FC236}">
                <a16:creationId xmlns:a16="http://schemas.microsoft.com/office/drawing/2014/main" id="{C4BB46CC-2D66-6A40-BC01-DF587EFB7AB3}"/>
              </a:ext>
            </a:extLst>
          </p:cNvPr>
          <p:cNvSpPr txBox="1"/>
          <p:nvPr/>
        </p:nvSpPr>
        <p:spPr>
          <a:xfrm>
            <a:off x="62753" y="1037665"/>
            <a:ext cx="11158817" cy="47705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694690" algn="just"/>
            <a:r>
              <a:rPr lang="en-US" sz="1600" b="1">
                <a:latin typeface="Times New Roman"/>
              </a:rPr>
              <a:t>Software Required</a:t>
            </a:r>
            <a:endParaRPr lang="en-US" sz="1600">
              <a:latin typeface="Times New Roman"/>
            </a:endParaRPr>
          </a:p>
          <a:p>
            <a:pPr marL="694690" algn="just"/>
            <a:endParaRPr lang="en-US" sz="1600" b="1">
              <a:latin typeface="Times New Roman"/>
            </a:endParaRPr>
          </a:p>
          <a:p>
            <a:pPr marL="694690" algn="just"/>
            <a:r>
              <a:rPr lang="en-US" sz="1600" b="1">
                <a:latin typeface="Times New Roman"/>
              </a:rPr>
              <a:t>Arduino IDE</a:t>
            </a:r>
            <a:endParaRPr lang="en-US" sz="1600">
              <a:latin typeface="Times New Roman"/>
            </a:endParaRPr>
          </a:p>
          <a:p>
            <a:pPr marL="694690" algn="just"/>
            <a:r>
              <a:rPr lang="en-US" sz="1600">
                <a:latin typeface="Times New Roman"/>
              </a:rPr>
              <a:t>The Arduino Integrated Development Environment (IDE) is used to write, compile, and upload code to the Arduino Uno board.</a:t>
            </a:r>
          </a:p>
          <a:p>
            <a:pPr marL="694690" algn="just"/>
            <a:endParaRPr lang="en-US" sz="1600">
              <a:latin typeface="Times New Roman"/>
            </a:endParaRPr>
          </a:p>
          <a:p>
            <a:pPr marL="694690" algn="just"/>
            <a:r>
              <a:rPr lang="en-US" sz="1600" b="1">
                <a:latin typeface="Times New Roman"/>
              </a:rPr>
              <a:t> Arduino Libraries</a:t>
            </a:r>
            <a:endParaRPr lang="en-US" sz="1600">
              <a:latin typeface="Times New Roman"/>
            </a:endParaRPr>
          </a:p>
          <a:p>
            <a:pPr marL="694690" algn="just"/>
            <a:r>
              <a:rPr lang="en-US" sz="1600">
                <a:latin typeface="Times New Roman"/>
              </a:rPr>
              <a:t>Depending on the specific sensors or modules you're using with the Arduino Uno, you may need to install additional libraries to interface with them. For example, if you're using a gas sensor, you might need to install a library that provides functions to read data from the sensor and perform any necessary calculations.</a:t>
            </a:r>
          </a:p>
          <a:p>
            <a:pPr marL="694690" algn="just"/>
            <a:endParaRPr lang="en-US" sz="1600">
              <a:latin typeface="Times New Roman"/>
            </a:endParaRPr>
          </a:p>
          <a:p>
            <a:pPr marL="694690" algn="just"/>
            <a:r>
              <a:rPr lang="en-US" sz="1600" b="1">
                <a:latin typeface="Times New Roman"/>
              </a:rPr>
              <a:t>Serial Monitor</a:t>
            </a:r>
            <a:endParaRPr lang="en-US" sz="1600">
              <a:latin typeface="Times New Roman"/>
            </a:endParaRPr>
          </a:p>
          <a:p>
            <a:pPr marL="694690" algn="just"/>
            <a:r>
              <a:rPr lang="en-US" sz="1600">
                <a:latin typeface="Times New Roman"/>
              </a:rPr>
              <a:t>The Arduino IDE includes a Serial Monitor tool that allows you to communicate with the Arduino Uno board over the serial port. You can use the Serial Monitor to view debug messages, sensor readings, and other output from your Arduino sketch.</a:t>
            </a:r>
          </a:p>
          <a:p>
            <a:pPr marL="694690" algn="just"/>
            <a:endParaRPr lang="en-US" sz="1600">
              <a:latin typeface="Times New Roman"/>
            </a:endParaRPr>
          </a:p>
          <a:p>
            <a:pPr marL="694690" algn="just"/>
            <a:r>
              <a:rPr lang="en-US" sz="1600" b="1">
                <a:latin typeface="Times New Roman"/>
              </a:rPr>
              <a:t>Text Editor</a:t>
            </a:r>
            <a:endParaRPr lang="en-US" sz="1600">
              <a:latin typeface="Times New Roman"/>
            </a:endParaRPr>
          </a:p>
          <a:p>
            <a:pPr marL="694690" algn="just"/>
            <a:r>
              <a:rPr lang="en-US" sz="1600">
                <a:latin typeface="Times New Roman"/>
              </a:rPr>
              <a:t>While the Arduino IDE provides a built-in code editor, some developers prefer using external text editors or Integrated Development Environments (IDEs) for writing code. Popular options include Visual Studio Code, Sublime Text, and Atom. These editors often provide additional features such as syntax highlighting, code completion, and version control integration.</a:t>
            </a:r>
          </a:p>
        </p:txBody>
      </p:sp>
    </p:spTree>
    <p:extLst>
      <p:ext uri="{BB962C8B-B14F-4D97-AF65-F5344CB8AC3E}">
        <p14:creationId xmlns:p14="http://schemas.microsoft.com/office/powerpoint/2010/main" val="27915299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98624-FF56-9FE1-A5F8-A51271A1D798}"/>
              </a:ext>
            </a:extLst>
          </p:cNvPr>
          <p:cNvSpPr>
            <a:spLocks noGrp="1"/>
          </p:cNvSpPr>
          <p:nvPr>
            <p:ph type="title"/>
          </p:nvPr>
        </p:nvSpPr>
        <p:spPr/>
        <p:txBody>
          <a:bodyPr/>
          <a:lstStyle/>
          <a:p>
            <a:r>
              <a:rPr lang="en-US"/>
              <a:t>Software Implementation</a:t>
            </a:r>
          </a:p>
        </p:txBody>
      </p:sp>
      <p:sp>
        <p:nvSpPr>
          <p:cNvPr id="4" name="Slide Number Placeholder 3">
            <a:extLst>
              <a:ext uri="{FF2B5EF4-FFF2-40B4-BE49-F238E27FC236}">
                <a16:creationId xmlns:a16="http://schemas.microsoft.com/office/drawing/2014/main" id="{1EB83192-D3D1-4B97-7E37-E4F5497DFC4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sp>
        <p:nvSpPr>
          <p:cNvPr id="6" name="TextBox 5">
            <a:extLst>
              <a:ext uri="{FF2B5EF4-FFF2-40B4-BE49-F238E27FC236}">
                <a16:creationId xmlns:a16="http://schemas.microsoft.com/office/drawing/2014/main" id="{9A889B20-CE43-CC70-C3FF-CAA4D232E42E}"/>
              </a:ext>
            </a:extLst>
          </p:cNvPr>
          <p:cNvSpPr txBox="1"/>
          <p:nvPr/>
        </p:nvSpPr>
        <p:spPr>
          <a:xfrm>
            <a:off x="483079" y="1043796"/>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Times New Roman"/>
              </a:rPr>
              <a:t>Software Specification</a:t>
            </a:r>
            <a:r>
              <a:rPr lang="en-GB" sz="2000"/>
              <a:t> </a:t>
            </a:r>
          </a:p>
        </p:txBody>
      </p:sp>
      <p:sp>
        <p:nvSpPr>
          <p:cNvPr id="7" name="TextBox 6">
            <a:extLst>
              <a:ext uri="{FF2B5EF4-FFF2-40B4-BE49-F238E27FC236}">
                <a16:creationId xmlns:a16="http://schemas.microsoft.com/office/drawing/2014/main" id="{FAB0D08E-AD8D-8C16-2287-2DC37FE85390}"/>
              </a:ext>
            </a:extLst>
          </p:cNvPr>
          <p:cNvSpPr txBox="1"/>
          <p:nvPr/>
        </p:nvSpPr>
        <p:spPr>
          <a:xfrm>
            <a:off x="109268" y="1719532"/>
            <a:ext cx="8005312" cy="40318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694690" algn="just"/>
            <a:r>
              <a:rPr lang="en-US" sz="1600" b="1">
                <a:latin typeface="Times New Roman"/>
              </a:rPr>
              <a:t>Arduino IDE version 1.8.13</a:t>
            </a:r>
          </a:p>
          <a:p>
            <a:pPr marL="694690" algn="just"/>
            <a:r>
              <a:rPr lang="en-US" sz="1600">
                <a:latin typeface="Times New Roman"/>
              </a:rPr>
              <a:t>Compatibility: Compatible with Windows, macOS, and Linux operating systems</a:t>
            </a:r>
          </a:p>
          <a:p>
            <a:pPr marL="694690" algn="just"/>
            <a:r>
              <a:rPr lang="en-US" sz="1600">
                <a:latin typeface="Times New Roman"/>
              </a:rPr>
              <a:t>Installation Size: Approximately 200 MB (varies depending on the operating system)</a:t>
            </a:r>
          </a:p>
          <a:p>
            <a:pPr marL="694690" algn="just"/>
            <a:r>
              <a:rPr lang="en-US" sz="1600">
                <a:latin typeface="Times New Roman"/>
              </a:rPr>
              <a:t>Programming Language Support: Sketches are written in a simplified version of C++ (based on the Wiring framework)</a:t>
            </a:r>
          </a:p>
          <a:p>
            <a:pPr marL="694690" algn="just"/>
            <a:r>
              <a:rPr lang="en-US" sz="1600">
                <a:latin typeface="Times New Roman"/>
              </a:rPr>
              <a:t>Integrated Development Environment Features:</a:t>
            </a:r>
          </a:p>
          <a:p>
            <a:pPr marL="694690" indent="-228600" algn="just"/>
            <a:r>
              <a:rPr lang="en-US" sz="1600">
                <a:latin typeface="Times New Roman"/>
              </a:rPr>
              <a:t>  Syntax highlighting for C/C++ code</a:t>
            </a:r>
          </a:p>
          <a:p>
            <a:pPr marL="694690" indent="-228600" algn="just"/>
            <a:r>
              <a:rPr lang="en-US" sz="1600">
                <a:latin typeface="Times New Roman"/>
              </a:rPr>
              <a:t>  Auto-formatting and indentation</a:t>
            </a:r>
          </a:p>
          <a:p>
            <a:pPr marL="694690" indent="-228600" algn="just"/>
            <a:r>
              <a:rPr lang="en-US" sz="1600">
                <a:latin typeface="Times New Roman"/>
              </a:rPr>
              <a:t>  Code completion and suggestions</a:t>
            </a:r>
          </a:p>
          <a:p>
            <a:pPr marL="694690" indent="-228600" algn="just"/>
            <a:r>
              <a:rPr lang="en-US" sz="1600">
                <a:latin typeface="Times New Roman"/>
              </a:rPr>
              <a:t>  Built-in examples and library manager</a:t>
            </a:r>
          </a:p>
          <a:p>
            <a:pPr marL="694690" indent="-228600" algn="just"/>
            <a:r>
              <a:rPr lang="en-US" sz="1600">
                <a:latin typeface="Times New Roman"/>
              </a:rPr>
              <a:t>  Integrated serial monitor for debugging and data visualization</a:t>
            </a:r>
          </a:p>
          <a:p>
            <a:pPr marL="694690" indent="-228600" algn="just"/>
            <a:r>
              <a:rPr lang="en-US" sz="1600">
                <a:latin typeface="Times New Roman"/>
              </a:rPr>
              <a:t>  Tools for uploading sketches to Arduino boards</a:t>
            </a:r>
          </a:p>
          <a:p>
            <a:pPr marL="694690" indent="-228600" algn="just"/>
            <a:r>
              <a:rPr lang="en-US" sz="1600">
                <a:latin typeface="Times New Roman"/>
              </a:rPr>
              <a:t>  Support for multiple Arduino boards and variants</a:t>
            </a:r>
          </a:p>
          <a:p>
            <a:pPr marL="694690" indent="-228600" algn="just"/>
            <a:r>
              <a:rPr lang="en-US" sz="1600">
                <a:latin typeface="Times New Roman"/>
              </a:rPr>
              <a:t>  Built-in text editor with basic editing functionalities</a:t>
            </a:r>
          </a:p>
          <a:p>
            <a:pPr marL="694690" indent="-228600" algn="just"/>
            <a:r>
              <a:rPr lang="en-US" sz="1600">
                <a:latin typeface="Times New Roman"/>
              </a:rPr>
              <a:t>  Preferences panel for configuring settings such as board type, port, and compiler warnings</a:t>
            </a:r>
          </a:p>
        </p:txBody>
      </p:sp>
      <p:pic>
        <p:nvPicPr>
          <p:cNvPr id="10" name="Picture 9" descr="Software | Arduino">
            <a:extLst>
              <a:ext uri="{FF2B5EF4-FFF2-40B4-BE49-F238E27FC236}">
                <a16:creationId xmlns:a16="http://schemas.microsoft.com/office/drawing/2014/main" id="{22C7590E-5CA1-1B06-3788-797BD88124CF}"/>
              </a:ext>
            </a:extLst>
          </p:cNvPr>
          <p:cNvPicPr>
            <a:picLocks noChangeAspect="1"/>
          </p:cNvPicPr>
          <p:nvPr/>
        </p:nvPicPr>
        <p:blipFill>
          <a:blip r:embed="rId2"/>
          <a:stretch>
            <a:fillRect/>
          </a:stretch>
        </p:blipFill>
        <p:spPr>
          <a:xfrm>
            <a:off x="8433759" y="2708910"/>
            <a:ext cx="2743198" cy="1440179"/>
          </a:xfrm>
          <a:prstGeom prst="rect">
            <a:avLst/>
          </a:prstGeom>
        </p:spPr>
      </p:pic>
    </p:spTree>
    <p:extLst>
      <p:ext uri="{BB962C8B-B14F-4D97-AF65-F5344CB8AC3E}">
        <p14:creationId xmlns:p14="http://schemas.microsoft.com/office/powerpoint/2010/main" val="1236064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
          <p:cNvSpPr txBox="1">
            <a:spLocks noGrp="1"/>
          </p:cNvSpPr>
          <p:nvPr>
            <p:ph type="title"/>
          </p:nvPr>
        </p:nvSpPr>
        <p:spPr>
          <a:xfrm>
            <a:off x="101600" y="68034"/>
            <a:ext cx="11065747" cy="720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Times New Roman"/>
              <a:buNone/>
            </a:pPr>
            <a:r>
              <a:rPr lang="en-US">
                <a:latin typeface="Times New Roman"/>
                <a:ea typeface="Times New Roman"/>
                <a:cs typeface="Times New Roman"/>
                <a:sym typeface="Times New Roman"/>
              </a:rPr>
              <a:t>Outline</a:t>
            </a:r>
            <a:endParaRPr/>
          </a:p>
        </p:txBody>
      </p:sp>
      <p:sp>
        <p:nvSpPr>
          <p:cNvPr id="107" name="Google Shape;107;p2"/>
          <p:cNvSpPr txBox="1">
            <a:spLocks noGrp="1"/>
          </p:cNvSpPr>
          <p:nvPr>
            <p:ph type="body" idx="1"/>
          </p:nvPr>
        </p:nvSpPr>
        <p:spPr>
          <a:xfrm>
            <a:off x="516782" y="1049484"/>
            <a:ext cx="10977128" cy="5587289"/>
          </a:xfrm>
          <a:prstGeom prst="rect">
            <a:avLst/>
          </a:prstGeom>
          <a:noFill/>
          <a:ln>
            <a:noFill/>
          </a:ln>
        </p:spPr>
        <p:txBody>
          <a:bodyPr spcFirstLastPara="1" wrap="square" lIns="91425" tIns="45700" rIns="91425" bIns="45700" anchor="t" anchorCtr="0">
            <a:noAutofit/>
          </a:bodyPr>
          <a:lstStyle/>
          <a:p>
            <a:pPr marL="457200" lvl="0" indent="-457200" algn="l" rtl="0">
              <a:lnSpc>
                <a:spcPct val="120000"/>
              </a:lnSpc>
              <a:spcBef>
                <a:spcPts val="0"/>
              </a:spcBef>
              <a:spcAft>
                <a:spcPts val="0"/>
              </a:spcAft>
              <a:buSzPts val="2600"/>
              <a:buChar char="•"/>
            </a:pPr>
            <a:r>
              <a:rPr lang="en-US" sz="1400">
                <a:latin typeface="Times New Roman"/>
                <a:ea typeface="Times New Roman"/>
                <a:cs typeface="Times New Roman"/>
                <a:sym typeface="Times New Roman"/>
              </a:rPr>
              <a:t>Introduction</a:t>
            </a:r>
          </a:p>
          <a:p>
            <a:pPr indent="-457200">
              <a:lnSpc>
                <a:spcPct val="120000"/>
              </a:lnSpc>
              <a:spcBef>
                <a:spcPts val="0"/>
              </a:spcBef>
              <a:buSzPts val="2600"/>
            </a:pPr>
            <a:r>
              <a:rPr lang="en-US" sz="1400">
                <a:latin typeface="Times New Roman"/>
                <a:cs typeface="Times New Roman"/>
              </a:rPr>
              <a:t>Problem Statement</a:t>
            </a:r>
          </a:p>
          <a:p>
            <a:pPr indent="-457200">
              <a:lnSpc>
                <a:spcPct val="120000"/>
              </a:lnSpc>
              <a:buSzPts val="2600"/>
            </a:pPr>
            <a:r>
              <a:rPr lang="en-US" sz="1400">
                <a:latin typeface="Times New Roman"/>
                <a:ea typeface="Times New Roman"/>
                <a:cs typeface="Times New Roman"/>
              </a:rPr>
              <a:t>Objectives</a:t>
            </a:r>
            <a:endParaRPr lang="en-US" sz="1400">
              <a:latin typeface="Times New Roman" panose="02020603050405020304" pitchFamily="18" charset="0"/>
              <a:ea typeface="Times New Roman"/>
              <a:cs typeface="Times New Roman" panose="02020603050405020304" pitchFamily="18" charset="0"/>
            </a:endParaRPr>
          </a:p>
          <a:p>
            <a:pPr marL="457200" lvl="0" indent="-457200" algn="l">
              <a:lnSpc>
                <a:spcPct val="120000"/>
              </a:lnSpc>
              <a:spcBef>
                <a:spcPts val="1000"/>
              </a:spcBef>
              <a:spcAft>
                <a:spcPts val="0"/>
              </a:spcAft>
              <a:buSzPts val="2600"/>
              <a:buChar char="•"/>
            </a:pPr>
            <a:r>
              <a:rPr lang="en-US" sz="1400">
                <a:latin typeface="Times New Roman"/>
                <a:ea typeface="Times New Roman"/>
                <a:cs typeface="Times New Roman"/>
              </a:rPr>
              <a:t>Literature</a:t>
            </a:r>
            <a:r>
              <a:rPr lang="en-US" sz="1400">
                <a:latin typeface="Times New Roman"/>
                <a:ea typeface="Times New Roman"/>
                <a:cs typeface="Times New Roman"/>
                <a:sym typeface="Times New Roman"/>
              </a:rPr>
              <a:t> Review </a:t>
            </a:r>
            <a:endParaRPr lang="en-US" sz="1400">
              <a:latin typeface="Times New Roman" panose="02020603050405020304" pitchFamily="18" charset="0"/>
              <a:cs typeface="Times New Roman" panose="02020603050405020304" pitchFamily="18" charset="0"/>
            </a:endParaRPr>
          </a:p>
          <a:p>
            <a:pPr indent="-457200">
              <a:lnSpc>
                <a:spcPct val="120000"/>
              </a:lnSpc>
              <a:buSzPts val="2600"/>
            </a:pPr>
            <a:r>
              <a:rPr lang="en-US" sz="1400">
                <a:latin typeface="Times New Roman"/>
                <a:ea typeface="Times New Roman"/>
                <a:cs typeface="Times New Roman"/>
              </a:rPr>
              <a:t>Aim</a:t>
            </a:r>
            <a:endParaRPr lang="en-US" sz="1400">
              <a:latin typeface="Times New Roman"/>
              <a:ea typeface="Times New Roman"/>
              <a:cs typeface="Times New Roman"/>
              <a:sym typeface="Times New Roman"/>
            </a:endParaRPr>
          </a:p>
          <a:p>
            <a:pPr marL="457200" lvl="0" indent="-457200" algn="l" rtl="0">
              <a:lnSpc>
                <a:spcPct val="120000"/>
              </a:lnSpc>
              <a:spcBef>
                <a:spcPts val="1000"/>
              </a:spcBef>
              <a:spcAft>
                <a:spcPts val="0"/>
              </a:spcAft>
              <a:buSzPts val="2600"/>
              <a:buChar char="•"/>
            </a:pPr>
            <a:r>
              <a:rPr lang="en-US" sz="1400">
                <a:latin typeface="Times New Roman"/>
                <a:ea typeface="Times New Roman"/>
                <a:cs typeface="Times New Roman"/>
                <a:sym typeface="Times New Roman"/>
              </a:rPr>
              <a:t>Methodology</a:t>
            </a:r>
            <a:endParaRPr lang="en-US" sz="1400">
              <a:latin typeface="Times New Roman"/>
              <a:ea typeface="Times New Roman"/>
              <a:cs typeface="Times New Roman"/>
            </a:endParaRPr>
          </a:p>
          <a:p>
            <a:pPr indent="-457200">
              <a:lnSpc>
                <a:spcPct val="120000"/>
              </a:lnSpc>
              <a:buSzPts val="2600"/>
            </a:pPr>
            <a:r>
              <a:rPr lang="en-US" sz="1400">
                <a:latin typeface="Times New Roman"/>
                <a:ea typeface="Times New Roman"/>
                <a:cs typeface="Times New Roman"/>
                <a:sym typeface="Times New Roman"/>
              </a:rPr>
              <a:t>Design and Implementation </a:t>
            </a:r>
            <a:endParaRPr lang="en-US" sz="1400">
              <a:latin typeface="Times New Roman"/>
              <a:ea typeface="Times New Roman"/>
              <a:cs typeface="Times New Roman"/>
            </a:endParaRPr>
          </a:p>
          <a:p>
            <a:pPr marL="457200" lvl="0" indent="-457200" algn="l" rtl="0">
              <a:lnSpc>
                <a:spcPct val="120000"/>
              </a:lnSpc>
              <a:spcBef>
                <a:spcPts val="1000"/>
              </a:spcBef>
              <a:spcAft>
                <a:spcPts val="0"/>
              </a:spcAft>
              <a:buSzPts val="2600"/>
              <a:buChar char="•"/>
            </a:pPr>
            <a:r>
              <a:rPr lang="en-US" sz="1400">
                <a:latin typeface="Times New Roman"/>
                <a:cs typeface="Times New Roman"/>
              </a:rPr>
              <a:t>Software Implementation</a:t>
            </a:r>
          </a:p>
          <a:p>
            <a:pPr marL="457200" lvl="0" indent="-457200" algn="l" rtl="0">
              <a:lnSpc>
                <a:spcPct val="120000"/>
              </a:lnSpc>
              <a:spcBef>
                <a:spcPts val="1000"/>
              </a:spcBef>
              <a:spcAft>
                <a:spcPts val="0"/>
              </a:spcAft>
              <a:buSzPts val="2600"/>
              <a:buChar char="•"/>
            </a:pPr>
            <a:r>
              <a:rPr lang="en-US" sz="1400">
                <a:latin typeface="Times New Roman"/>
                <a:ea typeface="Times New Roman"/>
                <a:cs typeface="Times New Roman"/>
                <a:sym typeface="Times New Roman"/>
              </a:rPr>
              <a:t>Results</a:t>
            </a:r>
            <a:endParaRPr lang="en-US" sz="1400">
              <a:latin typeface="Times New Roman"/>
              <a:ea typeface="Times New Roman"/>
              <a:cs typeface="Times New Roman"/>
            </a:endParaRPr>
          </a:p>
          <a:p>
            <a:pPr indent="-457200">
              <a:lnSpc>
                <a:spcPct val="120000"/>
              </a:lnSpc>
              <a:buSzPts val="2600"/>
            </a:pPr>
            <a:r>
              <a:rPr lang="en-US" sz="1400">
                <a:latin typeface="Times New Roman"/>
                <a:ea typeface="Times New Roman"/>
                <a:cs typeface="Times New Roman"/>
                <a:sym typeface="Times New Roman"/>
              </a:rPr>
              <a:t>Advantages </a:t>
            </a:r>
            <a:endParaRPr lang="en-US" sz="1400">
              <a:latin typeface="Times New Roman" panose="02020603050405020304" pitchFamily="18" charset="0"/>
              <a:ea typeface="Times New Roman"/>
              <a:cs typeface="Times New Roman" panose="02020603050405020304" pitchFamily="18" charset="0"/>
            </a:endParaRPr>
          </a:p>
          <a:p>
            <a:pPr marL="457200" lvl="0" indent="-457200" algn="l" rtl="0">
              <a:lnSpc>
                <a:spcPct val="120000"/>
              </a:lnSpc>
              <a:spcBef>
                <a:spcPts val="1000"/>
              </a:spcBef>
              <a:spcAft>
                <a:spcPts val="0"/>
              </a:spcAft>
              <a:buSzPts val="2600"/>
              <a:buChar char="•"/>
            </a:pPr>
            <a:r>
              <a:rPr lang="en-US" sz="1400">
                <a:latin typeface="Times New Roman"/>
                <a:ea typeface="Times New Roman"/>
                <a:cs typeface="Times New Roman"/>
                <a:sym typeface="Times New Roman"/>
              </a:rPr>
              <a:t>Applications</a:t>
            </a:r>
            <a:endParaRPr lang="en-US" sz="1400">
              <a:latin typeface="Times New Roman"/>
              <a:ea typeface="Times New Roman"/>
              <a:cs typeface="Times New Roman"/>
            </a:endParaRPr>
          </a:p>
          <a:p>
            <a:pPr marL="457200" lvl="0" indent="-457200" algn="l" rtl="0">
              <a:lnSpc>
                <a:spcPct val="120000"/>
              </a:lnSpc>
              <a:spcBef>
                <a:spcPts val="1000"/>
              </a:spcBef>
              <a:spcAft>
                <a:spcPts val="0"/>
              </a:spcAft>
              <a:buSzPts val="2600"/>
              <a:buChar char="•"/>
            </a:pPr>
            <a:r>
              <a:rPr lang="en-US" sz="1400">
                <a:latin typeface="Times New Roman"/>
                <a:ea typeface="Times New Roman"/>
                <a:cs typeface="Times New Roman"/>
                <a:sym typeface="Times New Roman"/>
              </a:rPr>
              <a:t>Conclusion</a:t>
            </a:r>
            <a:endParaRPr lang="en-US" sz="1400">
              <a:latin typeface="Times New Roman"/>
              <a:ea typeface="Times New Roman"/>
              <a:cs typeface="Times New Roman"/>
            </a:endParaRPr>
          </a:p>
          <a:p>
            <a:pPr indent="-457200">
              <a:lnSpc>
                <a:spcPct val="120000"/>
              </a:lnSpc>
              <a:buSzPts val="2600"/>
            </a:pPr>
            <a:r>
              <a:rPr lang="en-US" sz="1400">
                <a:latin typeface="Times New Roman"/>
                <a:cs typeface="Times New Roman"/>
              </a:rPr>
              <a:t>Future Scope</a:t>
            </a:r>
          </a:p>
          <a:p>
            <a:pPr indent="-457200">
              <a:lnSpc>
                <a:spcPct val="120000"/>
              </a:lnSpc>
              <a:buSzPts val="2600"/>
            </a:pPr>
            <a:r>
              <a:rPr lang="en-US" sz="1400">
                <a:latin typeface="Times New Roman"/>
                <a:ea typeface="Times New Roman"/>
                <a:cs typeface="Times New Roman"/>
                <a:sym typeface="Times New Roman"/>
              </a:rPr>
              <a:t>References </a:t>
            </a:r>
            <a:endParaRPr lang="en-US" sz="1400">
              <a:latin typeface="Times New Roman" panose="02020603050405020304" pitchFamily="18" charset="0"/>
              <a:ea typeface="Times New Roman"/>
              <a:cs typeface="Times New Roman" panose="02020603050405020304" pitchFamily="18" charset="0"/>
            </a:endParaRPr>
          </a:p>
          <a:p>
            <a:pPr marL="457200" lvl="0" indent="-457200" algn="l" rtl="0">
              <a:lnSpc>
                <a:spcPct val="120000"/>
              </a:lnSpc>
              <a:spcBef>
                <a:spcPts val="1000"/>
              </a:spcBef>
              <a:spcAft>
                <a:spcPts val="0"/>
              </a:spcAft>
              <a:buSzPts val="2600"/>
              <a:buChar char="•"/>
            </a:pPr>
            <a:r>
              <a:rPr lang="en-US" sz="1400">
                <a:latin typeface="Times New Roman"/>
                <a:ea typeface="Times New Roman"/>
                <a:cs typeface="Times New Roman"/>
                <a:sym typeface="Times New Roman"/>
              </a:rPr>
              <a:t>Project Outcome</a:t>
            </a:r>
            <a:endParaRPr lang="en-US" sz="1400">
              <a:latin typeface="Times New Roman"/>
              <a:ea typeface="Times New Roman"/>
              <a:cs typeface="Times New Roman"/>
            </a:endParaRPr>
          </a:p>
          <a:p>
            <a:pPr marL="0" indent="0">
              <a:lnSpc>
                <a:spcPct val="120000"/>
              </a:lnSpc>
              <a:buSzPts val="1200"/>
              <a:buNone/>
            </a:pPr>
            <a:r>
              <a:rPr lang="en-US" sz="1400">
                <a:latin typeface="Times New Roman"/>
                <a:cs typeface="Times New Roman"/>
                <a:sym typeface="Times New Roman"/>
              </a:rPr>
              <a:t>      </a:t>
            </a:r>
            <a:endParaRPr lang="en-US" sz="1400">
              <a:latin typeface="Times New Roman" panose="02020603050405020304" pitchFamily="18" charset="0"/>
              <a:cs typeface="Times New Roman" panose="02020603050405020304" pitchFamily="18" charset="0"/>
            </a:endParaRPr>
          </a:p>
          <a:p>
            <a:pPr marL="0" lvl="0" indent="0" algn="l" rtl="0">
              <a:lnSpc>
                <a:spcPct val="120000"/>
              </a:lnSpc>
              <a:spcBef>
                <a:spcPts val="1000"/>
              </a:spcBef>
              <a:spcAft>
                <a:spcPts val="0"/>
              </a:spcAft>
              <a:buClr>
                <a:schemeClr val="dk1"/>
              </a:buClr>
              <a:buSzPts val="1600"/>
              <a:buNone/>
            </a:pPr>
            <a:r>
              <a:rPr lang="en-US" sz="1400">
                <a:latin typeface="Times New Roman"/>
                <a:ea typeface="Times New Roman"/>
                <a:cs typeface="Times New Roman"/>
                <a:sym typeface="Times New Roman"/>
              </a:rPr>
              <a:t>.</a:t>
            </a:r>
            <a:endParaRPr lang="en-US" sz="1400">
              <a:latin typeface="Times New Roman"/>
              <a:cs typeface="Times New Roman"/>
            </a:endParaRPr>
          </a:p>
        </p:txBody>
      </p:sp>
      <p:sp>
        <p:nvSpPr>
          <p:cNvPr id="108" name="Google Shape;108;p2"/>
          <p:cNvSpPr txBox="1">
            <a:spLocks noGrp="1"/>
          </p:cNvSpPr>
          <p:nvPr>
            <p:ph type="sldNum" idx="12"/>
          </p:nvPr>
        </p:nvSpPr>
        <p:spPr>
          <a:xfrm>
            <a:off x="9341400" y="6523670"/>
            <a:ext cx="2743200" cy="27432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2</a:t>
            </a:fld>
            <a:endParaRPr>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ED96C-6897-1836-5B3C-022B61BBAC18}"/>
              </a:ext>
            </a:extLst>
          </p:cNvPr>
          <p:cNvSpPr>
            <a:spLocks noGrp="1"/>
          </p:cNvSpPr>
          <p:nvPr>
            <p:ph type="title"/>
          </p:nvPr>
        </p:nvSpPr>
        <p:spPr/>
        <p:txBody>
          <a:bodyPr/>
          <a:lstStyle/>
          <a:p>
            <a:r>
              <a:rPr lang="en-US"/>
              <a:t>Results</a:t>
            </a:r>
          </a:p>
        </p:txBody>
      </p:sp>
      <p:sp>
        <p:nvSpPr>
          <p:cNvPr id="3" name="Text Placeholder 2">
            <a:extLst>
              <a:ext uri="{FF2B5EF4-FFF2-40B4-BE49-F238E27FC236}">
                <a16:creationId xmlns:a16="http://schemas.microsoft.com/office/drawing/2014/main" id="{8A3E26C0-53BE-B385-35A9-E6E86CD03814}"/>
              </a:ext>
            </a:extLst>
          </p:cNvPr>
          <p:cNvSpPr>
            <a:spLocks noGrp="1"/>
          </p:cNvSpPr>
          <p:nvPr>
            <p:ph type="body" idx="1"/>
          </p:nvPr>
        </p:nvSpPr>
        <p:spPr>
          <a:xfrm>
            <a:off x="479497" y="1038782"/>
            <a:ext cx="10704791" cy="5758743"/>
          </a:xfrm>
        </p:spPr>
        <p:txBody>
          <a:bodyPr/>
          <a:lstStyle/>
          <a:p>
            <a:pPr marL="114300" indent="0" algn="just">
              <a:buNone/>
            </a:pPr>
            <a:r>
              <a:rPr lang="en-US">
                <a:latin typeface="Times New Roman"/>
              </a:rPr>
              <a:t>The implementation of the Contain-Based Sewage Monitoring System demonstrates promising results in enhancing sewage management. Real-time monitoring enables timely detection of anomalies such as blockages, leaks, or pollution events, facilitating proactive interventions. The system's scalability allows for seamless integration with existing sewage infrastructure, making it adaptable to varying operational needs. Furthermore, the centralized cloud platform provides stakeholders with access to comprehensive data analytics, empowering informed decision-making and resource allocation.</a:t>
            </a:r>
          </a:p>
        </p:txBody>
      </p:sp>
      <p:sp>
        <p:nvSpPr>
          <p:cNvPr id="4" name="Slide Number Placeholder 3">
            <a:extLst>
              <a:ext uri="{FF2B5EF4-FFF2-40B4-BE49-F238E27FC236}">
                <a16:creationId xmlns:a16="http://schemas.microsoft.com/office/drawing/2014/main" id="{FE410B42-923C-EB10-9410-3F46642A96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Tree>
    <p:extLst>
      <p:ext uri="{BB962C8B-B14F-4D97-AF65-F5344CB8AC3E}">
        <p14:creationId xmlns:p14="http://schemas.microsoft.com/office/powerpoint/2010/main" val="1891827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2ECDC-0CC6-0215-D0A0-A1E6BB53E1B0}"/>
              </a:ext>
            </a:extLst>
          </p:cNvPr>
          <p:cNvSpPr>
            <a:spLocks noGrp="1"/>
          </p:cNvSpPr>
          <p:nvPr>
            <p:ph type="title"/>
          </p:nvPr>
        </p:nvSpPr>
        <p:spPr/>
        <p:txBody>
          <a:bodyPr/>
          <a:lstStyle/>
          <a:p>
            <a:r>
              <a:rPr lang="en-US"/>
              <a:t>Results</a:t>
            </a:r>
          </a:p>
        </p:txBody>
      </p:sp>
      <p:sp>
        <p:nvSpPr>
          <p:cNvPr id="3" name="Text Placeholder 2">
            <a:extLst>
              <a:ext uri="{FF2B5EF4-FFF2-40B4-BE49-F238E27FC236}">
                <a16:creationId xmlns:a16="http://schemas.microsoft.com/office/drawing/2014/main" id="{F0A9ECBF-2E74-1867-D5A6-F7A65B141DFA}"/>
              </a:ext>
            </a:extLst>
          </p:cNvPr>
          <p:cNvSpPr>
            <a:spLocks noGrp="1"/>
          </p:cNvSpPr>
          <p:nvPr>
            <p:ph type="body" idx="1"/>
          </p:nvPr>
        </p:nvSpPr>
        <p:spPr/>
        <p:txBody>
          <a:bodyPr/>
          <a:lstStyle/>
          <a:p>
            <a:pPr marL="114300" indent="0">
              <a:buNone/>
            </a:pPr>
            <a:r>
              <a:rPr lang="en-US">
                <a:latin typeface="Times New Roman"/>
              </a:rPr>
              <a:t>The Hardware setup of the Contain Based Sewage Monitoring System is given in  figure below</a:t>
            </a:r>
          </a:p>
          <a:p>
            <a:pPr marL="114300" indent="0">
              <a:buNone/>
            </a:pPr>
            <a:endParaRPr lang="en-US">
              <a:latin typeface="Times New Roman"/>
            </a:endParaRPr>
          </a:p>
        </p:txBody>
      </p:sp>
      <p:sp>
        <p:nvSpPr>
          <p:cNvPr id="4" name="Slide Number Placeholder 3">
            <a:extLst>
              <a:ext uri="{FF2B5EF4-FFF2-40B4-BE49-F238E27FC236}">
                <a16:creationId xmlns:a16="http://schemas.microsoft.com/office/drawing/2014/main" id="{A39F79A0-D1A2-40FA-62A1-281D320A4B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21</a:t>
            </a:fld>
            <a:endParaRPr lang="en-US"/>
          </a:p>
        </p:txBody>
      </p:sp>
      <p:pic>
        <p:nvPicPr>
          <p:cNvPr id="5" name="Picture 4" descr="A circuit board with wires and a screen&#10;&#10;Description automatically generated">
            <a:extLst>
              <a:ext uri="{FF2B5EF4-FFF2-40B4-BE49-F238E27FC236}">
                <a16:creationId xmlns:a16="http://schemas.microsoft.com/office/drawing/2014/main" id="{8D33A24D-901C-3548-4D3C-9ED3B0077963}"/>
              </a:ext>
            </a:extLst>
          </p:cNvPr>
          <p:cNvPicPr>
            <a:picLocks noChangeAspect="1"/>
          </p:cNvPicPr>
          <p:nvPr/>
        </p:nvPicPr>
        <p:blipFill>
          <a:blip r:embed="rId2"/>
          <a:stretch>
            <a:fillRect/>
          </a:stretch>
        </p:blipFill>
        <p:spPr>
          <a:xfrm>
            <a:off x="2230316" y="2054103"/>
            <a:ext cx="6922477" cy="4191733"/>
          </a:xfrm>
          <a:prstGeom prst="rect">
            <a:avLst/>
          </a:prstGeom>
        </p:spPr>
      </p:pic>
    </p:spTree>
    <p:extLst>
      <p:ext uri="{BB962C8B-B14F-4D97-AF65-F5344CB8AC3E}">
        <p14:creationId xmlns:p14="http://schemas.microsoft.com/office/powerpoint/2010/main" val="11578032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D2B25-5B08-7664-B7CF-32BE82F90885}"/>
              </a:ext>
            </a:extLst>
          </p:cNvPr>
          <p:cNvSpPr>
            <a:spLocks noGrp="1"/>
          </p:cNvSpPr>
          <p:nvPr>
            <p:ph type="title"/>
          </p:nvPr>
        </p:nvSpPr>
        <p:spPr/>
        <p:txBody>
          <a:bodyPr/>
          <a:lstStyle/>
          <a:p>
            <a:r>
              <a:rPr lang="en-US"/>
              <a:t>Results</a:t>
            </a:r>
          </a:p>
        </p:txBody>
      </p:sp>
      <p:sp>
        <p:nvSpPr>
          <p:cNvPr id="3" name="Text Placeholder 2">
            <a:extLst>
              <a:ext uri="{FF2B5EF4-FFF2-40B4-BE49-F238E27FC236}">
                <a16:creationId xmlns:a16="http://schemas.microsoft.com/office/drawing/2014/main" id="{B988E98B-6DD5-B72E-3744-EB7AE9863919}"/>
              </a:ext>
            </a:extLst>
          </p:cNvPr>
          <p:cNvSpPr>
            <a:spLocks noGrp="1"/>
          </p:cNvSpPr>
          <p:nvPr>
            <p:ph type="body" idx="1"/>
          </p:nvPr>
        </p:nvSpPr>
        <p:spPr>
          <a:xfrm>
            <a:off x="31262" y="1038782"/>
            <a:ext cx="12060701" cy="5770984"/>
          </a:xfrm>
        </p:spPr>
        <p:txBody>
          <a:bodyPr/>
          <a:lstStyle/>
          <a:p>
            <a:pPr marL="114300" indent="0">
              <a:buNone/>
            </a:pPr>
            <a:r>
              <a:rPr lang="en-US">
                <a:latin typeface="Times New Roman"/>
              </a:rPr>
              <a:t>The results should be analyzed in the following steps:-</a:t>
            </a:r>
          </a:p>
          <a:p>
            <a:pPr algn="just"/>
            <a:r>
              <a:rPr lang="en-US">
                <a:latin typeface="Times New Roman"/>
              </a:rPr>
              <a:t>   </a:t>
            </a:r>
            <a:r>
              <a:rPr lang="en-US" sz="2000">
                <a:latin typeface="Times New Roman"/>
              </a:rPr>
              <a:t>Step 1: Water Quality Monitoring</a:t>
            </a:r>
          </a:p>
          <a:p>
            <a:pPr marL="114300" indent="0" algn="just">
              <a:buNone/>
            </a:pPr>
            <a:r>
              <a:rPr lang="en-US" sz="2000">
                <a:latin typeface="Times New Roman"/>
              </a:rPr>
              <a:t>We observed that turbidity levels were consistently and accurately measured for water quality monitoring. The following image  shows the water quality data presented on the LCD and the sewage monitoring app. The graph graphically illustrates turbidity levels over a given period, while numerical values indicate the present turbidity condition. Additionally, the system's status indications, which indicate water quality as Good, Fair, or Poor, are emphasized for easy recognition.</a:t>
            </a:r>
          </a:p>
          <a:p>
            <a:pPr marL="114300" indent="0" algn="just">
              <a:buNone/>
            </a:pPr>
            <a:endParaRPr lang="en-US" sz="2000">
              <a:latin typeface="Times New Roman"/>
            </a:endParaRPr>
          </a:p>
          <a:p>
            <a:endParaRPr lang="en-US">
              <a:latin typeface="Times New Roman"/>
            </a:endParaRPr>
          </a:p>
        </p:txBody>
      </p:sp>
      <p:sp>
        <p:nvSpPr>
          <p:cNvPr id="4" name="Slide Number Placeholder 3">
            <a:extLst>
              <a:ext uri="{FF2B5EF4-FFF2-40B4-BE49-F238E27FC236}">
                <a16:creationId xmlns:a16="http://schemas.microsoft.com/office/drawing/2014/main" id="{2ED92CD2-B0AC-7CCD-0F7B-5C9FFD65800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22</a:t>
            </a:fld>
            <a:endParaRPr lang="en-US"/>
          </a:p>
        </p:txBody>
      </p:sp>
      <p:pic>
        <p:nvPicPr>
          <p:cNvPr id="5" name="Picture 4" descr="A circuit board with wires and red lights&#10;&#10;Description automatically generated">
            <a:extLst>
              <a:ext uri="{FF2B5EF4-FFF2-40B4-BE49-F238E27FC236}">
                <a16:creationId xmlns:a16="http://schemas.microsoft.com/office/drawing/2014/main" id="{935DA2B7-D871-0F9C-8855-4098F7FC3472}"/>
              </a:ext>
            </a:extLst>
          </p:cNvPr>
          <p:cNvPicPr>
            <a:picLocks noChangeAspect="1"/>
          </p:cNvPicPr>
          <p:nvPr/>
        </p:nvPicPr>
        <p:blipFill>
          <a:blip r:embed="rId2"/>
          <a:stretch>
            <a:fillRect/>
          </a:stretch>
        </p:blipFill>
        <p:spPr>
          <a:xfrm>
            <a:off x="3038897" y="3666532"/>
            <a:ext cx="5191151" cy="2550946"/>
          </a:xfrm>
          <a:prstGeom prst="rect">
            <a:avLst/>
          </a:prstGeom>
        </p:spPr>
      </p:pic>
      <p:sp>
        <p:nvSpPr>
          <p:cNvPr id="6" name="TextBox 5">
            <a:extLst>
              <a:ext uri="{FF2B5EF4-FFF2-40B4-BE49-F238E27FC236}">
                <a16:creationId xmlns:a16="http://schemas.microsoft.com/office/drawing/2014/main" id="{BFB00856-CF47-A288-585F-A06DE35727A7}"/>
              </a:ext>
            </a:extLst>
          </p:cNvPr>
          <p:cNvSpPr txBox="1"/>
          <p:nvPr/>
        </p:nvSpPr>
        <p:spPr>
          <a:xfrm>
            <a:off x="4243456" y="6217478"/>
            <a:ext cx="369956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 . Hardware Implementation</a:t>
            </a:r>
          </a:p>
        </p:txBody>
      </p:sp>
    </p:spTree>
    <p:extLst>
      <p:ext uri="{BB962C8B-B14F-4D97-AF65-F5344CB8AC3E}">
        <p14:creationId xmlns:p14="http://schemas.microsoft.com/office/powerpoint/2010/main" val="969456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FFDEF-12CF-79D3-3E20-507DBDC1FD31}"/>
              </a:ext>
            </a:extLst>
          </p:cNvPr>
          <p:cNvSpPr>
            <a:spLocks noGrp="1"/>
          </p:cNvSpPr>
          <p:nvPr>
            <p:ph type="title"/>
          </p:nvPr>
        </p:nvSpPr>
        <p:spPr/>
        <p:txBody>
          <a:bodyPr/>
          <a:lstStyle/>
          <a:p>
            <a:r>
              <a:rPr lang="en-US"/>
              <a:t>Results</a:t>
            </a:r>
          </a:p>
        </p:txBody>
      </p:sp>
      <p:sp>
        <p:nvSpPr>
          <p:cNvPr id="3" name="Text Placeholder 2">
            <a:extLst>
              <a:ext uri="{FF2B5EF4-FFF2-40B4-BE49-F238E27FC236}">
                <a16:creationId xmlns:a16="http://schemas.microsoft.com/office/drawing/2014/main" id="{BD2D9687-EB2B-1FE2-3052-EA6F01824D90}"/>
              </a:ext>
            </a:extLst>
          </p:cNvPr>
          <p:cNvSpPr>
            <a:spLocks noGrp="1"/>
          </p:cNvSpPr>
          <p:nvPr>
            <p:ph type="body" idx="1"/>
          </p:nvPr>
        </p:nvSpPr>
        <p:spPr>
          <a:xfrm>
            <a:off x="101600" y="1038782"/>
            <a:ext cx="11978640" cy="5220000"/>
          </a:xfrm>
        </p:spPr>
        <p:txBody>
          <a:bodyPr/>
          <a:lstStyle/>
          <a:p>
            <a:pPr algn="just"/>
            <a:r>
              <a:rPr lang="en-US">
                <a:latin typeface="Times New Roman"/>
              </a:rPr>
              <a:t>     </a:t>
            </a:r>
            <a:r>
              <a:rPr lang="en-US" sz="2000">
                <a:latin typeface="Times New Roman"/>
              </a:rPr>
              <a:t>Step 2: Water Level Monitoring</a:t>
            </a:r>
          </a:p>
          <a:p>
            <a:pPr marL="114300" indent="0">
              <a:buNone/>
            </a:pPr>
            <a:r>
              <a:rPr lang="en-US" sz="2000">
                <a:latin typeface="Times New Roman"/>
              </a:rPr>
              <a:t>The system accurately measured and showed real-time water levels in the water level monitoring section. Figures shows the water level sensor incorporated into the sewage system and the readings on the LCD and the sewage monitoring app . Figures below displays the water level sensor in action, while the LCD and app interfaces provide current water level information. The picture is annotated to highlight the sensor and its results, visually representing the system's water level monitoring capabilities.</a:t>
            </a:r>
          </a:p>
          <a:p>
            <a:endParaRPr lang="en-US">
              <a:latin typeface="Times New Roman"/>
            </a:endParaRPr>
          </a:p>
        </p:txBody>
      </p:sp>
      <p:sp>
        <p:nvSpPr>
          <p:cNvPr id="4" name="Slide Number Placeholder 3">
            <a:extLst>
              <a:ext uri="{FF2B5EF4-FFF2-40B4-BE49-F238E27FC236}">
                <a16:creationId xmlns:a16="http://schemas.microsoft.com/office/drawing/2014/main" id="{0C5929DA-5A26-01F2-8C65-346C2A9328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23</a:t>
            </a:fld>
            <a:endParaRPr lang="en-US"/>
          </a:p>
        </p:txBody>
      </p:sp>
      <p:pic>
        <p:nvPicPr>
          <p:cNvPr id="5" name="Picture 4" descr="A green screen with black text&#10;&#10;Description automatically generated">
            <a:extLst>
              <a:ext uri="{FF2B5EF4-FFF2-40B4-BE49-F238E27FC236}">
                <a16:creationId xmlns:a16="http://schemas.microsoft.com/office/drawing/2014/main" id="{6C168FD1-3FCD-C94E-987D-0E9D7382DA01}"/>
              </a:ext>
            </a:extLst>
          </p:cNvPr>
          <p:cNvPicPr>
            <a:picLocks noChangeAspect="1"/>
          </p:cNvPicPr>
          <p:nvPr/>
        </p:nvPicPr>
        <p:blipFill>
          <a:blip r:embed="rId2"/>
          <a:stretch>
            <a:fillRect/>
          </a:stretch>
        </p:blipFill>
        <p:spPr>
          <a:xfrm>
            <a:off x="714375" y="3342575"/>
            <a:ext cx="4643803" cy="2366595"/>
          </a:xfrm>
          <a:prstGeom prst="rect">
            <a:avLst/>
          </a:prstGeom>
        </p:spPr>
      </p:pic>
      <p:pic>
        <p:nvPicPr>
          <p:cNvPr id="6" name="Picture 5" descr="A green screen with black text&#10;&#10;Description automatically generated">
            <a:extLst>
              <a:ext uri="{FF2B5EF4-FFF2-40B4-BE49-F238E27FC236}">
                <a16:creationId xmlns:a16="http://schemas.microsoft.com/office/drawing/2014/main" id="{E8FE3115-3CEB-9D5A-5269-384F9FCBEF20}"/>
              </a:ext>
            </a:extLst>
          </p:cNvPr>
          <p:cNvPicPr>
            <a:picLocks noChangeAspect="1"/>
          </p:cNvPicPr>
          <p:nvPr/>
        </p:nvPicPr>
        <p:blipFill>
          <a:blip r:embed="rId3"/>
          <a:stretch>
            <a:fillRect/>
          </a:stretch>
        </p:blipFill>
        <p:spPr>
          <a:xfrm>
            <a:off x="6594231" y="3341841"/>
            <a:ext cx="4302369" cy="2356338"/>
          </a:xfrm>
          <a:prstGeom prst="rect">
            <a:avLst/>
          </a:prstGeom>
        </p:spPr>
      </p:pic>
      <p:sp>
        <p:nvSpPr>
          <p:cNvPr id="7" name="TextBox 6">
            <a:extLst>
              <a:ext uri="{FF2B5EF4-FFF2-40B4-BE49-F238E27FC236}">
                <a16:creationId xmlns:a16="http://schemas.microsoft.com/office/drawing/2014/main" id="{C2845348-7618-6E84-B73D-837E29CCEAF5}"/>
              </a:ext>
            </a:extLst>
          </p:cNvPr>
          <p:cNvSpPr txBox="1"/>
          <p:nvPr/>
        </p:nvSpPr>
        <p:spPr>
          <a:xfrm>
            <a:off x="1421847" y="5908261"/>
            <a:ext cx="37464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 . Water level Sensor1 Status Reached</a:t>
            </a:r>
          </a:p>
        </p:txBody>
      </p:sp>
      <p:sp>
        <p:nvSpPr>
          <p:cNvPr id="8" name="TextBox 7">
            <a:extLst>
              <a:ext uri="{FF2B5EF4-FFF2-40B4-BE49-F238E27FC236}">
                <a16:creationId xmlns:a16="http://schemas.microsoft.com/office/drawing/2014/main" id="{23E6018B-6F6B-98A7-AC37-25D8F498509B}"/>
              </a:ext>
            </a:extLst>
          </p:cNvPr>
          <p:cNvSpPr txBox="1"/>
          <p:nvPr/>
        </p:nvSpPr>
        <p:spPr>
          <a:xfrm>
            <a:off x="6877325" y="5908261"/>
            <a:ext cx="37464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 . Water level Sensor2 Status Reached</a:t>
            </a:r>
          </a:p>
        </p:txBody>
      </p:sp>
    </p:spTree>
    <p:extLst>
      <p:ext uri="{BB962C8B-B14F-4D97-AF65-F5344CB8AC3E}">
        <p14:creationId xmlns:p14="http://schemas.microsoft.com/office/powerpoint/2010/main" val="14898665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6FD32-F30A-B86F-B1B3-EC667B3A390A}"/>
              </a:ext>
            </a:extLst>
          </p:cNvPr>
          <p:cNvSpPr>
            <a:spLocks noGrp="1"/>
          </p:cNvSpPr>
          <p:nvPr>
            <p:ph type="title"/>
          </p:nvPr>
        </p:nvSpPr>
        <p:spPr/>
        <p:txBody>
          <a:bodyPr/>
          <a:lstStyle/>
          <a:p>
            <a:r>
              <a:rPr lang="en-US"/>
              <a:t>Results</a:t>
            </a:r>
          </a:p>
        </p:txBody>
      </p:sp>
      <p:sp>
        <p:nvSpPr>
          <p:cNvPr id="3" name="Text Placeholder 2">
            <a:extLst>
              <a:ext uri="{FF2B5EF4-FFF2-40B4-BE49-F238E27FC236}">
                <a16:creationId xmlns:a16="http://schemas.microsoft.com/office/drawing/2014/main" id="{79521B8B-0EF3-ACD2-652E-7D86508D7F1F}"/>
              </a:ext>
            </a:extLst>
          </p:cNvPr>
          <p:cNvSpPr>
            <a:spLocks noGrp="1"/>
          </p:cNvSpPr>
          <p:nvPr>
            <p:ph type="body" idx="1"/>
          </p:nvPr>
        </p:nvSpPr>
        <p:spPr/>
        <p:txBody>
          <a:bodyPr/>
          <a:lstStyle/>
          <a:p>
            <a:pPr algn="just"/>
            <a:r>
              <a:rPr lang="en-US" sz="2000">
                <a:latin typeface="Times New Roman"/>
              </a:rPr>
              <a:t>Step 3: Manhole Detection</a:t>
            </a:r>
          </a:p>
          <a:p>
            <a:pPr marL="114300" indent="0" algn="just">
              <a:buNone/>
            </a:pPr>
            <a:r>
              <a:rPr lang="en-US" sz="2000">
                <a:latin typeface="Times New Roman"/>
              </a:rPr>
              <a:t>The LCD and sewage app interface are shown side by side, including real-time manhole status data. Arrows and highlights in the image draw attention to the limit switch and the displayed manhole status, which improves understanding of the system's manhole detection capability. Figure  shows an image-based representation of the manhole detection system, which includes a limit switch .The manhole detection component successfully identified and presented the state of manholes as Open or Closed.</a:t>
            </a:r>
          </a:p>
          <a:p>
            <a:pPr marL="114300" indent="0" algn="just">
              <a:buNone/>
            </a:pPr>
            <a:endParaRPr lang="en-US" sz="2000">
              <a:latin typeface="Times New Roman"/>
            </a:endParaRPr>
          </a:p>
          <a:p>
            <a:endParaRPr lang="en-US">
              <a:latin typeface="Times New Roman"/>
            </a:endParaRPr>
          </a:p>
        </p:txBody>
      </p:sp>
      <p:sp>
        <p:nvSpPr>
          <p:cNvPr id="4" name="Slide Number Placeholder 3">
            <a:extLst>
              <a:ext uri="{FF2B5EF4-FFF2-40B4-BE49-F238E27FC236}">
                <a16:creationId xmlns:a16="http://schemas.microsoft.com/office/drawing/2014/main" id="{2DDCA51A-D9B0-21A7-F0DB-6B91E848F9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24</a:t>
            </a:fld>
            <a:endParaRPr lang="en-US"/>
          </a:p>
        </p:txBody>
      </p:sp>
      <p:pic>
        <p:nvPicPr>
          <p:cNvPr id="6" name="Picture 5" descr="A green electronic device with a green screen&#10;&#10;Description automatically generated">
            <a:extLst>
              <a:ext uri="{FF2B5EF4-FFF2-40B4-BE49-F238E27FC236}">
                <a16:creationId xmlns:a16="http://schemas.microsoft.com/office/drawing/2014/main" id="{A404842E-96AC-8A51-60B3-5104A4D2AF22}"/>
              </a:ext>
            </a:extLst>
          </p:cNvPr>
          <p:cNvPicPr>
            <a:picLocks noChangeAspect="1"/>
          </p:cNvPicPr>
          <p:nvPr/>
        </p:nvPicPr>
        <p:blipFill>
          <a:blip r:embed="rId2"/>
          <a:stretch>
            <a:fillRect/>
          </a:stretch>
        </p:blipFill>
        <p:spPr>
          <a:xfrm>
            <a:off x="1110762" y="3633788"/>
            <a:ext cx="4319953" cy="2310178"/>
          </a:xfrm>
          <a:prstGeom prst="rect">
            <a:avLst/>
          </a:prstGeom>
        </p:spPr>
      </p:pic>
      <p:pic>
        <p:nvPicPr>
          <p:cNvPr id="7" name="Picture 6" descr="A close up of a screen&#10;&#10;Description automatically generated">
            <a:extLst>
              <a:ext uri="{FF2B5EF4-FFF2-40B4-BE49-F238E27FC236}">
                <a16:creationId xmlns:a16="http://schemas.microsoft.com/office/drawing/2014/main" id="{DD077A66-1B59-BD25-C78B-2571C63D5576}"/>
              </a:ext>
            </a:extLst>
          </p:cNvPr>
          <p:cNvPicPr>
            <a:picLocks noChangeAspect="1"/>
          </p:cNvPicPr>
          <p:nvPr/>
        </p:nvPicPr>
        <p:blipFill>
          <a:blip r:embed="rId3"/>
          <a:stretch>
            <a:fillRect/>
          </a:stretch>
        </p:blipFill>
        <p:spPr>
          <a:xfrm>
            <a:off x="6700105" y="3636352"/>
            <a:ext cx="4231298" cy="2305049"/>
          </a:xfrm>
          <a:prstGeom prst="rect">
            <a:avLst/>
          </a:prstGeom>
        </p:spPr>
      </p:pic>
      <p:sp>
        <p:nvSpPr>
          <p:cNvPr id="8" name="TextBox 7">
            <a:extLst>
              <a:ext uri="{FF2B5EF4-FFF2-40B4-BE49-F238E27FC236}">
                <a16:creationId xmlns:a16="http://schemas.microsoft.com/office/drawing/2014/main" id="{18C792F3-1D09-5A2B-15BC-29A16BEBD580}"/>
              </a:ext>
            </a:extLst>
          </p:cNvPr>
          <p:cNvSpPr txBox="1"/>
          <p:nvPr/>
        </p:nvSpPr>
        <p:spPr>
          <a:xfrm>
            <a:off x="1399760" y="6107044"/>
            <a:ext cx="37464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 .Limit Switch Shows Status Open</a:t>
            </a:r>
          </a:p>
        </p:txBody>
      </p:sp>
      <p:sp>
        <p:nvSpPr>
          <p:cNvPr id="9" name="TextBox 8">
            <a:extLst>
              <a:ext uri="{FF2B5EF4-FFF2-40B4-BE49-F238E27FC236}">
                <a16:creationId xmlns:a16="http://schemas.microsoft.com/office/drawing/2014/main" id="{9C4E751E-A6E0-E2D1-CE71-AB2A34839D78}"/>
              </a:ext>
            </a:extLst>
          </p:cNvPr>
          <p:cNvSpPr txBox="1"/>
          <p:nvPr/>
        </p:nvSpPr>
        <p:spPr>
          <a:xfrm>
            <a:off x="6943586" y="6107044"/>
            <a:ext cx="37464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 .Limit Switch Shows Status Closed</a:t>
            </a:r>
          </a:p>
        </p:txBody>
      </p:sp>
    </p:spTree>
    <p:extLst>
      <p:ext uri="{BB962C8B-B14F-4D97-AF65-F5344CB8AC3E}">
        <p14:creationId xmlns:p14="http://schemas.microsoft.com/office/powerpoint/2010/main" val="2220014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6FD32-F30A-B86F-B1B3-EC667B3A390A}"/>
              </a:ext>
            </a:extLst>
          </p:cNvPr>
          <p:cNvSpPr>
            <a:spLocks noGrp="1"/>
          </p:cNvSpPr>
          <p:nvPr>
            <p:ph type="title"/>
          </p:nvPr>
        </p:nvSpPr>
        <p:spPr/>
        <p:txBody>
          <a:bodyPr/>
          <a:lstStyle/>
          <a:p>
            <a:r>
              <a:rPr lang="en-US"/>
              <a:t>Results</a:t>
            </a:r>
          </a:p>
        </p:txBody>
      </p:sp>
      <p:sp>
        <p:nvSpPr>
          <p:cNvPr id="3" name="Text Placeholder 2">
            <a:extLst>
              <a:ext uri="{FF2B5EF4-FFF2-40B4-BE49-F238E27FC236}">
                <a16:creationId xmlns:a16="http://schemas.microsoft.com/office/drawing/2014/main" id="{79521B8B-0EF3-ACD2-652E-7D86508D7F1F}"/>
              </a:ext>
            </a:extLst>
          </p:cNvPr>
          <p:cNvSpPr>
            <a:spLocks noGrp="1"/>
          </p:cNvSpPr>
          <p:nvPr>
            <p:ph type="body" idx="1"/>
          </p:nvPr>
        </p:nvSpPr>
        <p:spPr/>
        <p:txBody>
          <a:bodyPr/>
          <a:lstStyle/>
          <a:p>
            <a:pPr algn="just"/>
            <a:r>
              <a:rPr lang="en-US" sz="2000">
                <a:latin typeface="Times New Roman"/>
              </a:rPr>
              <a:t>Step 4: Gas Detection</a:t>
            </a:r>
          </a:p>
          <a:p>
            <a:pPr marL="114300" indent="0" algn="just">
              <a:buNone/>
            </a:pPr>
            <a:r>
              <a:rPr lang="en-US" sz="2000">
                <a:latin typeface="Times New Roman"/>
              </a:rPr>
              <a:t>For gas detection, the system accurately measured and presented gas concentration levels. Figure below displays the gas detection data as shown on the LCD and via the sewage monitoring app. A graph displays the concentration levels measured by the sensor over time and numerical values representing the current gas concentration status. The system's status indications, which show air quality as Safe, Caution, or Unsafe, are additionally highlighted for clarity. The image contains an arrow or highlight pointing to the gas sensor in the sewage system, providing information about its installation and operation.</a:t>
            </a:r>
          </a:p>
          <a:p>
            <a:pPr algn="just"/>
            <a:endParaRPr lang="en-US" sz="2000">
              <a:latin typeface="Times New Roman"/>
            </a:endParaRPr>
          </a:p>
        </p:txBody>
      </p:sp>
      <p:sp>
        <p:nvSpPr>
          <p:cNvPr id="4" name="Slide Number Placeholder 3">
            <a:extLst>
              <a:ext uri="{FF2B5EF4-FFF2-40B4-BE49-F238E27FC236}">
                <a16:creationId xmlns:a16="http://schemas.microsoft.com/office/drawing/2014/main" id="{2DDCA51A-D9B0-21A7-F0DB-6B91E848F9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25</a:t>
            </a:fld>
            <a:endParaRPr lang="en-US"/>
          </a:p>
        </p:txBody>
      </p:sp>
      <p:pic>
        <p:nvPicPr>
          <p:cNvPr id="5" name="Picture 4" descr="A green screen with black text&#10;&#10;Description automatically generated">
            <a:extLst>
              <a:ext uri="{FF2B5EF4-FFF2-40B4-BE49-F238E27FC236}">
                <a16:creationId xmlns:a16="http://schemas.microsoft.com/office/drawing/2014/main" id="{3BABEF72-9766-511C-4EFA-CA178299C5C5}"/>
              </a:ext>
            </a:extLst>
          </p:cNvPr>
          <p:cNvPicPr>
            <a:picLocks noChangeAspect="1"/>
          </p:cNvPicPr>
          <p:nvPr/>
        </p:nvPicPr>
        <p:blipFill>
          <a:blip r:embed="rId2"/>
          <a:stretch>
            <a:fillRect/>
          </a:stretch>
        </p:blipFill>
        <p:spPr>
          <a:xfrm>
            <a:off x="3713651" y="3431904"/>
            <a:ext cx="4436451" cy="2444993"/>
          </a:xfrm>
          <a:prstGeom prst="rect">
            <a:avLst/>
          </a:prstGeom>
        </p:spPr>
      </p:pic>
      <p:sp>
        <p:nvSpPr>
          <p:cNvPr id="7" name="TextBox 6">
            <a:extLst>
              <a:ext uri="{FF2B5EF4-FFF2-40B4-BE49-F238E27FC236}">
                <a16:creationId xmlns:a16="http://schemas.microsoft.com/office/drawing/2014/main" id="{FD98B55E-5209-EFC1-6DD9-814EFB141DA7}"/>
              </a:ext>
            </a:extLst>
          </p:cNvPr>
          <p:cNvSpPr txBox="1"/>
          <p:nvPr/>
        </p:nvSpPr>
        <p:spPr>
          <a:xfrm>
            <a:off x="4061238" y="5952435"/>
            <a:ext cx="37464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Fig .Gas Sensor Shows Status Detected</a:t>
            </a:r>
          </a:p>
        </p:txBody>
      </p:sp>
    </p:spTree>
    <p:extLst>
      <p:ext uri="{BB962C8B-B14F-4D97-AF65-F5344CB8AC3E}">
        <p14:creationId xmlns:p14="http://schemas.microsoft.com/office/powerpoint/2010/main" val="38672522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5EAB3-409F-680A-FD05-2101CF3B4DA0}"/>
              </a:ext>
            </a:extLst>
          </p:cNvPr>
          <p:cNvSpPr>
            <a:spLocks noGrp="1"/>
          </p:cNvSpPr>
          <p:nvPr>
            <p:ph type="title"/>
          </p:nvPr>
        </p:nvSpPr>
        <p:spPr/>
        <p:txBody>
          <a:bodyPr/>
          <a:lstStyle/>
          <a:p>
            <a:r>
              <a:rPr lang="en-US"/>
              <a:t>Results</a:t>
            </a:r>
          </a:p>
        </p:txBody>
      </p:sp>
      <p:sp>
        <p:nvSpPr>
          <p:cNvPr id="3" name="Text Placeholder 2">
            <a:extLst>
              <a:ext uri="{FF2B5EF4-FFF2-40B4-BE49-F238E27FC236}">
                <a16:creationId xmlns:a16="http://schemas.microsoft.com/office/drawing/2014/main" id="{4D6F3D96-C689-208B-9B77-4473F70153D8}"/>
              </a:ext>
            </a:extLst>
          </p:cNvPr>
          <p:cNvSpPr>
            <a:spLocks noGrp="1"/>
          </p:cNvSpPr>
          <p:nvPr>
            <p:ph type="body" idx="1"/>
          </p:nvPr>
        </p:nvSpPr>
        <p:spPr>
          <a:xfrm>
            <a:off x="31262" y="1038782"/>
            <a:ext cx="12060701" cy="5759261"/>
          </a:xfrm>
        </p:spPr>
        <p:txBody>
          <a:bodyPr/>
          <a:lstStyle/>
          <a:p>
            <a:pPr algn="just"/>
            <a:r>
              <a:rPr lang="en-US" sz="2000" dirty="0">
                <a:latin typeface="Times New Roman"/>
              </a:rPr>
              <a:t>Step 5: Application in Real-World Scenarios</a:t>
            </a:r>
          </a:p>
          <a:p>
            <a:pPr marL="0" indent="0" algn="just">
              <a:buNone/>
            </a:pPr>
            <a:r>
              <a:rPr lang="en-US" sz="2000" dirty="0">
                <a:latin typeface="Times New Roman"/>
              </a:rPr>
              <a:t>The Contain-Based Sewage Monitoring System with IoT showed outstanding results in real-world sewage monitoring applications. Figure  depicts the system in sewage monitoring, emphasizing its practical use and impact. The graphic and associated data points demonstrate the system's performance in a variety of settings .Water quality: The system maintains good water quality, ensuring environmental sustainability .Water Level: The system detects and displays water levels precisely, with measurements showing that safety requirements have been achieved in Water Levels 1 and 2.Manhole Detection: The technology successfully recognizes and shows the state of manholes, showing whether they are open or closed, allowing for more efficient sewage management .Gas detection: The device accurately monitors and displays gas concentrations, guaranteeing a safe air quality status.</a:t>
            </a:r>
            <a:endParaRPr lang="en-US" dirty="0">
              <a:latin typeface="Times New Roman"/>
            </a:endParaRPr>
          </a:p>
          <a:p>
            <a:pPr marL="114300" indent="0" algn="just">
              <a:buNone/>
            </a:pPr>
            <a:endParaRPr lang="en-US" sz="2000" dirty="0">
              <a:latin typeface="Times New Roman"/>
            </a:endParaRPr>
          </a:p>
          <a:p>
            <a:endParaRPr lang="en-US" dirty="0">
              <a:latin typeface="Times New Roman"/>
            </a:endParaRPr>
          </a:p>
        </p:txBody>
      </p:sp>
      <p:sp>
        <p:nvSpPr>
          <p:cNvPr id="4" name="Slide Number Placeholder 3">
            <a:extLst>
              <a:ext uri="{FF2B5EF4-FFF2-40B4-BE49-F238E27FC236}">
                <a16:creationId xmlns:a16="http://schemas.microsoft.com/office/drawing/2014/main" id="{A6B2F6D0-E2CA-1C62-4A05-603130AE840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26</a:t>
            </a:fld>
            <a:endParaRPr lang="en-US"/>
          </a:p>
        </p:txBody>
      </p:sp>
      <p:pic>
        <p:nvPicPr>
          <p:cNvPr id="5" name="Picture 4" descr="A screenshot of a swage treatment app&#10;&#10;Description automatically generated">
            <a:extLst>
              <a:ext uri="{FF2B5EF4-FFF2-40B4-BE49-F238E27FC236}">
                <a16:creationId xmlns:a16="http://schemas.microsoft.com/office/drawing/2014/main" id="{153F4EF4-92E6-353D-25ED-2FA06E596C0C}"/>
              </a:ext>
            </a:extLst>
          </p:cNvPr>
          <p:cNvPicPr>
            <a:picLocks noChangeAspect="1"/>
          </p:cNvPicPr>
          <p:nvPr/>
        </p:nvPicPr>
        <p:blipFill rotWithShape="1">
          <a:blip r:embed="rId2"/>
          <a:srcRect b="9269"/>
          <a:stretch/>
        </p:blipFill>
        <p:spPr>
          <a:xfrm>
            <a:off x="4566972" y="3846564"/>
            <a:ext cx="2994513" cy="2469395"/>
          </a:xfrm>
          <a:prstGeom prst="rect">
            <a:avLst/>
          </a:prstGeom>
        </p:spPr>
      </p:pic>
      <p:sp>
        <p:nvSpPr>
          <p:cNvPr id="6" name="TextBox 5">
            <a:extLst>
              <a:ext uri="{FF2B5EF4-FFF2-40B4-BE49-F238E27FC236}">
                <a16:creationId xmlns:a16="http://schemas.microsoft.com/office/drawing/2014/main" id="{7EAC5990-725A-9A34-6039-62F00590093F}"/>
              </a:ext>
            </a:extLst>
          </p:cNvPr>
          <p:cNvSpPr txBox="1"/>
          <p:nvPr/>
        </p:nvSpPr>
        <p:spPr>
          <a:xfrm>
            <a:off x="4922134" y="6401909"/>
            <a:ext cx="234773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Fig . Application Interface</a:t>
            </a:r>
          </a:p>
        </p:txBody>
      </p:sp>
    </p:spTree>
    <p:extLst>
      <p:ext uri="{BB962C8B-B14F-4D97-AF65-F5344CB8AC3E}">
        <p14:creationId xmlns:p14="http://schemas.microsoft.com/office/powerpoint/2010/main" val="8262922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340A-53C6-0503-9243-BFBEBFEC14CF}"/>
              </a:ext>
            </a:extLst>
          </p:cNvPr>
          <p:cNvSpPr>
            <a:spLocks noGrp="1"/>
          </p:cNvSpPr>
          <p:nvPr>
            <p:ph type="title"/>
          </p:nvPr>
        </p:nvSpPr>
        <p:spPr/>
        <p:txBody>
          <a:bodyPr/>
          <a:lstStyle/>
          <a:p>
            <a:r>
              <a:rPr lang="en-US"/>
              <a:t>Advantages</a:t>
            </a:r>
          </a:p>
        </p:txBody>
      </p:sp>
      <p:sp>
        <p:nvSpPr>
          <p:cNvPr id="3" name="Text Placeholder 2">
            <a:extLst>
              <a:ext uri="{FF2B5EF4-FFF2-40B4-BE49-F238E27FC236}">
                <a16:creationId xmlns:a16="http://schemas.microsoft.com/office/drawing/2014/main" id="{C7D02432-C9AA-0BA6-6764-6263F1D6C90E}"/>
              </a:ext>
            </a:extLst>
          </p:cNvPr>
          <p:cNvSpPr>
            <a:spLocks noGrp="1"/>
          </p:cNvSpPr>
          <p:nvPr>
            <p:ph type="body" idx="1"/>
          </p:nvPr>
        </p:nvSpPr>
        <p:spPr/>
        <p:txBody>
          <a:bodyPr>
            <a:normAutofit/>
          </a:bodyPr>
          <a:lstStyle/>
          <a:p>
            <a:pPr algn="just" fontAlgn="base">
              <a:buFont typeface="Arial" panose="05050102010706020507" pitchFamily="18" charset="2"/>
              <a:buChar char="•"/>
            </a:pPr>
            <a:r>
              <a:rPr lang="en-US" sz="1800">
                <a:solidFill>
                  <a:srgbClr val="000000"/>
                </a:solidFill>
                <a:highlight>
                  <a:srgbClr val="FFFFFF"/>
                </a:highlight>
                <a:latin typeface="Times New Roman"/>
                <a:cs typeface="Times New Roman"/>
              </a:rPr>
              <a:t>Real-time Monitoring: This system continuously monitors sewage quality parameters such as water quality, hazardous gasses, flow rate, water level, and manhole status. This allows for early identification and reaction to deviations or contamination incidents, reducing possible environmental risks.</a:t>
            </a:r>
            <a:endParaRPr lang="en-US" sz="1800">
              <a:solidFill>
                <a:srgbClr val="0D0D0D"/>
              </a:solidFill>
              <a:highlight>
                <a:srgbClr val="FFFFFF"/>
              </a:highlight>
              <a:latin typeface="Times New Roman"/>
            </a:endParaRPr>
          </a:p>
          <a:p>
            <a:pPr algn="just">
              <a:buFont typeface="Arial" panose="05050102010706020507" pitchFamily="18" charset="2"/>
              <a:buChar char="•"/>
            </a:pPr>
            <a:r>
              <a:rPr lang="en-US" sz="1800">
                <a:solidFill>
                  <a:srgbClr val="000000"/>
                </a:solidFill>
                <a:highlight>
                  <a:srgbClr val="FFFFFF"/>
                </a:highlight>
                <a:latin typeface="Times New Roman"/>
                <a:cs typeface="Times New Roman"/>
              </a:rPr>
              <a:t>Cost-effective: By integrating IoT technologies and centralized cloud-based platforms, CBSMS removes the need for human monitoring and lowers the operating expenses associated with traditional wastewater management systems.</a:t>
            </a:r>
            <a:endParaRPr lang="en-US" sz="1800">
              <a:latin typeface="Times New Roman"/>
            </a:endParaRPr>
          </a:p>
          <a:p>
            <a:pPr algn="just">
              <a:buFont typeface="Arial" panose="05050102010706020507" pitchFamily="18" charset="2"/>
              <a:buChar char="•"/>
            </a:pPr>
            <a:r>
              <a:rPr lang="en-US" sz="1800">
                <a:solidFill>
                  <a:srgbClr val="000000"/>
                </a:solidFill>
                <a:highlight>
                  <a:srgbClr val="FFFFFF"/>
                </a:highlight>
                <a:latin typeface="Times New Roman"/>
                <a:cs typeface="Times New Roman"/>
              </a:rPr>
              <a:t>Environmental Safety: This system's comprehensive sensor network and cognitive monitoring capabilities assure compliance with environmental rules by identifying and quantifying dangerous substances and gases in sewage, protecting human health and the environment.</a:t>
            </a:r>
            <a:endParaRPr lang="en-US" sz="1800">
              <a:latin typeface="Times New Roman"/>
            </a:endParaRPr>
          </a:p>
          <a:p>
            <a:pPr algn="just">
              <a:buFont typeface="Arial" panose="05050102010706020507" pitchFamily="18" charset="2"/>
              <a:buChar char="•"/>
            </a:pPr>
            <a:r>
              <a:rPr lang="en-US" sz="1800">
                <a:solidFill>
                  <a:srgbClr val="000000"/>
                </a:solidFill>
                <a:highlight>
                  <a:srgbClr val="FFFFFF"/>
                </a:highlight>
                <a:latin typeface="Times New Roman"/>
                <a:cs typeface="Times New Roman"/>
              </a:rPr>
              <a:t>Predictive Maintenance and Optimization: Modern analytics and machine learning algorithms enable predictive maintenance and optimization of sewage systems, improving operational effectiveness and resources.</a:t>
            </a:r>
            <a:endParaRPr lang="en-US" sz="1800">
              <a:latin typeface="Times New Roman"/>
            </a:endParaRPr>
          </a:p>
          <a:p>
            <a:pPr algn="just">
              <a:buFont typeface="Arial" panose="05050102010706020507" pitchFamily="18" charset="2"/>
              <a:buChar char="•"/>
            </a:pPr>
            <a:r>
              <a:rPr lang="en-US" sz="1800">
                <a:solidFill>
                  <a:srgbClr val="000000"/>
                </a:solidFill>
                <a:highlight>
                  <a:srgbClr val="FFFFFF"/>
                </a:highlight>
                <a:latin typeface="Times New Roman"/>
                <a:cs typeface="Times New Roman"/>
              </a:rPr>
              <a:t>Scalability and adaptability: Its flexible framework and scalability enable it to meet a wide range of sewage management requirements, from individual containment units to large-scale urban wastewater systems.</a:t>
            </a:r>
            <a:endParaRPr lang="en-US" sz="1800">
              <a:latin typeface="Times New Roman"/>
            </a:endParaRPr>
          </a:p>
          <a:p>
            <a:pPr algn="just">
              <a:buFont typeface="Arial" panose="05050102010706020507" pitchFamily="18" charset="2"/>
              <a:buChar char="•"/>
            </a:pPr>
            <a:r>
              <a:rPr lang="en-US" sz="1800">
                <a:solidFill>
                  <a:srgbClr val="000000"/>
                </a:solidFill>
                <a:highlight>
                  <a:srgbClr val="FFFFFF"/>
                </a:highlight>
                <a:latin typeface="Times New Roman"/>
                <a:cs typeface="Times New Roman"/>
              </a:rPr>
              <a:t>Transparency and Accountability: By providing stakeholders with complete and transparent data via cloud platforms and mobile applications, CBSMS encourages transparency and informed decision-making in urban wastewater management.</a:t>
            </a:r>
            <a:endParaRPr lang="en-US" sz="1800">
              <a:latin typeface="Times New Roman"/>
            </a:endParaRPr>
          </a:p>
          <a:p>
            <a:pPr marL="342900" marR="694690" lvl="0" indent="-342900" algn="just">
              <a:lnSpc>
                <a:spcPct val="150000"/>
              </a:lnSpc>
              <a:spcBef>
                <a:spcPts val="680"/>
              </a:spcBef>
              <a:spcAft>
                <a:spcPts val="0"/>
              </a:spcAft>
              <a:buFont typeface="Symbol" panose="05050102010706020507" pitchFamily="18" charset="2"/>
              <a:buChar char=""/>
            </a:pPr>
            <a:endParaRPr lang="en-US" sz="1800">
              <a:solidFill>
                <a:srgbClr val="0D0D0D"/>
              </a:solidFill>
              <a:effectLst/>
              <a:highlight>
                <a:srgbClr val="FFFFFF"/>
              </a:highlight>
              <a:latin typeface="Times New Roman"/>
              <a:ea typeface="Times New Roman" panose="02020603050405020304" pitchFamily="18" charset="0"/>
            </a:endParaRPr>
          </a:p>
          <a:p>
            <a:pPr marL="114300" indent="0">
              <a:buNone/>
            </a:pPr>
            <a:endParaRPr lang="en-US" sz="1800">
              <a:latin typeface="Times New Roman"/>
            </a:endParaRPr>
          </a:p>
        </p:txBody>
      </p:sp>
      <p:sp>
        <p:nvSpPr>
          <p:cNvPr id="4" name="Slide Number Placeholder 3">
            <a:extLst>
              <a:ext uri="{FF2B5EF4-FFF2-40B4-BE49-F238E27FC236}">
                <a16:creationId xmlns:a16="http://schemas.microsoft.com/office/drawing/2014/main" id="{722C0F97-09D8-B73B-E5A2-6C25E435F47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spTree>
    <p:extLst>
      <p:ext uri="{BB962C8B-B14F-4D97-AF65-F5344CB8AC3E}">
        <p14:creationId xmlns:p14="http://schemas.microsoft.com/office/powerpoint/2010/main" val="1536181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34D53-3B58-3A96-AC3C-E78F79207B3A}"/>
              </a:ext>
            </a:extLst>
          </p:cNvPr>
          <p:cNvSpPr>
            <a:spLocks noGrp="1"/>
          </p:cNvSpPr>
          <p:nvPr>
            <p:ph type="title"/>
          </p:nvPr>
        </p:nvSpPr>
        <p:spPr/>
        <p:txBody>
          <a:bodyPr/>
          <a:lstStyle/>
          <a:p>
            <a:r>
              <a:rPr lang="en-US"/>
              <a:t>Applications</a:t>
            </a:r>
          </a:p>
        </p:txBody>
      </p:sp>
      <p:sp>
        <p:nvSpPr>
          <p:cNvPr id="3" name="Text Placeholder 2">
            <a:extLst>
              <a:ext uri="{FF2B5EF4-FFF2-40B4-BE49-F238E27FC236}">
                <a16:creationId xmlns:a16="http://schemas.microsoft.com/office/drawing/2014/main" id="{6BFAB505-4BB6-D0BE-4F70-2A18CE88CB4E}"/>
              </a:ext>
            </a:extLst>
          </p:cNvPr>
          <p:cNvSpPr>
            <a:spLocks noGrp="1"/>
          </p:cNvSpPr>
          <p:nvPr>
            <p:ph type="body" idx="1"/>
          </p:nvPr>
        </p:nvSpPr>
        <p:spPr/>
        <p:txBody>
          <a:bodyPr>
            <a:noAutofit/>
          </a:bodyPr>
          <a:lstStyle/>
          <a:p>
            <a:pPr algn="just">
              <a:buFont typeface="Arial" panose="05050102010706020507" pitchFamily="18" charset="2"/>
              <a:buChar char="•"/>
            </a:pPr>
            <a:r>
              <a:rPr lang="en-US" sz="1800">
                <a:solidFill>
                  <a:srgbClr val="000000"/>
                </a:solidFill>
                <a:highlight>
                  <a:srgbClr val="FFFFFF"/>
                </a:highlight>
                <a:latin typeface="Times New Roman"/>
                <a:cs typeface="Times New Roman"/>
              </a:rPr>
              <a:t>Urban Wastewater Management: It may be used in municipal sewage systems to track and control sewage quality in real-time, ensuring compliance with environmental rules and protecting public health.</a:t>
            </a:r>
          </a:p>
          <a:p>
            <a:pPr algn="just">
              <a:buFont typeface="Arial" panose="05050102010706020507" pitchFamily="18" charset="2"/>
              <a:buChar char="•"/>
            </a:pPr>
            <a:r>
              <a:rPr lang="en-US" sz="1800">
                <a:solidFill>
                  <a:srgbClr val="000000"/>
                </a:solidFill>
                <a:highlight>
                  <a:srgbClr val="FFFFFF"/>
                </a:highlight>
                <a:latin typeface="Times New Roman"/>
                <a:cs typeface="Times New Roman"/>
              </a:rPr>
              <a:t>Industrial Wastewater Treatment: Companies may use this system to monitor effluent quality and optimize wastewater treatment operations, lowering operating costs and environmental effects.</a:t>
            </a:r>
          </a:p>
          <a:p>
            <a:pPr algn="just">
              <a:buFont typeface="Arial" panose="05050102010706020507" pitchFamily="18" charset="2"/>
              <a:buChar char="•"/>
            </a:pPr>
            <a:r>
              <a:rPr lang="en-US" sz="1800">
                <a:solidFill>
                  <a:srgbClr val="000000"/>
                </a:solidFill>
                <a:highlight>
                  <a:srgbClr val="FFFFFF"/>
                </a:highlight>
                <a:latin typeface="Times New Roman"/>
                <a:cs typeface="Times New Roman"/>
              </a:rPr>
              <a:t>Agricultural Runoff Monitoring: In agricultural settings, it may be used to monitor nutrient levels and pollutant concentrations in runoff water, preventing pollution from water bodies and groundwater sources.</a:t>
            </a:r>
          </a:p>
          <a:p>
            <a:pPr algn="just">
              <a:buFont typeface="Arial" panose="05050102010706020507" pitchFamily="18" charset="2"/>
              <a:buChar char="•"/>
            </a:pPr>
            <a:r>
              <a:rPr lang="en-US" sz="1800">
                <a:solidFill>
                  <a:srgbClr val="000000"/>
                </a:solidFill>
                <a:highlight>
                  <a:srgbClr val="FFFFFF"/>
                </a:highlight>
                <a:latin typeface="Times New Roman"/>
                <a:cs typeface="Times New Roman"/>
              </a:rPr>
              <a:t>Water Quality Monitoring in Rivers and Lakes: This may be used in natural water bodies to monitor sewage flows and detect pollution events, allowing for early actions to safeguard aquatic ecosystems and human health.</a:t>
            </a:r>
          </a:p>
          <a:p>
            <a:pPr algn="just">
              <a:buFont typeface="Arial" panose="05050102010706020507" pitchFamily="18" charset="2"/>
              <a:buChar char="•"/>
            </a:pPr>
            <a:r>
              <a:rPr lang="en-US" sz="1800">
                <a:solidFill>
                  <a:srgbClr val="000000"/>
                </a:solidFill>
                <a:highlight>
                  <a:srgbClr val="FFFFFF"/>
                </a:highlight>
                <a:latin typeface="Times New Roman"/>
                <a:cs typeface="Times New Roman"/>
              </a:rPr>
              <a:t>Flood Management: This system may be linked with flood monitoring systems to monitor sewage levels and flow rates in drainage systems, allowing for earlier identification of flood threats and better emergency response.</a:t>
            </a:r>
          </a:p>
          <a:p>
            <a:pPr algn="just">
              <a:buFont typeface="Arial" panose="05050102010706020507" pitchFamily="18" charset="2"/>
              <a:buChar char="•"/>
            </a:pPr>
            <a:r>
              <a:rPr lang="en-US" sz="1800">
                <a:solidFill>
                  <a:srgbClr val="000000"/>
                </a:solidFill>
                <a:highlight>
                  <a:srgbClr val="FFFFFF"/>
                </a:highlight>
                <a:latin typeface="Times New Roman"/>
                <a:cs typeface="Times New Roman"/>
              </a:rPr>
              <a:t>Construction Site Wastewater Management: This system may be used on construction sites to monitor and manage wastewater created during construction operations, maintaining compliance and reducing environmental impact.</a:t>
            </a:r>
          </a:p>
          <a:p>
            <a:pPr algn="just">
              <a:buFont typeface="Arial" panose="05050102010706020507" pitchFamily="18" charset="2"/>
              <a:buChar char="•"/>
            </a:pPr>
            <a:r>
              <a:rPr lang="en-US" sz="1800">
                <a:solidFill>
                  <a:srgbClr val="000000"/>
                </a:solidFill>
                <a:highlight>
                  <a:srgbClr val="FFFFFF"/>
                </a:highlight>
                <a:latin typeface="Times New Roman"/>
                <a:cs typeface="Times New Roman"/>
              </a:rPr>
              <a:t>Rural and Off-grid Locations: This system may be used in rural or off-grid locales where standard sewage monitoring infrastructure is impractical, offering a cost-effective and scalable solution for monitoring sewage quality and controlling wastewater.</a:t>
            </a:r>
          </a:p>
          <a:p>
            <a:pPr algn="just">
              <a:buFont typeface="Arial" panose="05050102010706020507" pitchFamily="18" charset="2"/>
              <a:buChar char="•"/>
            </a:pPr>
            <a:r>
              <a:rPr lang="en-US" sz="1800">
                <a:solidFill>
                  <a:srgbClr val="000000"/>
                </a:solidFill>
                <a:highlight>
                  <a:srgbClr val="FFFFFF"/>
                </a:highlight>
                <a:latin typeface="Times New Roman"/>
                <a:cs typeface="Times New Roman"/>
              </a:rPr>
              <a:t>Research and Development: Researchers and environmental scientists may use it to monitor and investigate sewage quality and its influence on aquatic ecosystems and public health.</a:t>
            </a:r>
          </a:p>
          <a:p>
            <a:pPr lvl="0" algn="just">
              <a:buFont typeface="Arial" panose="05050102010706020507" pitchFamily="18" charset="2"/>
              <a:buChar char="•"/>
            </a:pPr>
            <a:endParaRPr lang="en-US" sz="1800">
              <a:solidFill>
                <a:srgbClr val="000000"/>
              </a:solidFill>
              <a:highlight>
                <a:srgbClr val="FFFFFF"/>
              </a:highlight>
              <a:latin typeface="Times New Roman"/>
              <a:cs typeface="Times New Roman"/>
            </a:endParaRPr>
          </a:p>
        </p:txBody>
      </p:sp>
      <p:sp>
        <p:nvSpPr>
          <p:cNvPr id="4" name="Slide Number Placeholder 3">
            <a:extLst>
              <a:ext uri="{FF2B5EF4-FFF2-40B4-BE49-F238E27FC236}">
                <a16:creationId xmlns:a16="http://schemas.microsoft.com/office/drawing/2014/main" id="{34117E51-97B7-40FE-2184-078B21B684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spTree>
    <p:extLst>
      <p:ext uri="{BB962C8B-B14F-4D97-AF65-F5344CB8AC3E}">
        <p14:creationId xmlns:p14="http://schemas.microsoft.com/office/powerpoint/2010/main" val="24546352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6B760-41D5-DA78-8695-293C7AC3A7B0}"/>
              </a:ext>
            </a:extLst>
          </p:cNvPr>
          <p:cNvSpPr>
            <a:spLocks noGrp="1"/>
          </p:cNvSpPr>
          <p:nvPr>
            <p:ph type="title"/>
          </p:nvPr>
        </p:nvSpPr>
        <p:spPr/>
        <p:txBody>
          <a:bodyPr/>
          <a:lstStyle/>
          <a:p>
            <a:r>
              <a:rPr lang="en-US"/>
              <a:t>Conclusion</a:t>
            </a:r>
          </a:p>
        </p:txBody>
      </p:sp>
      <p:sp>
        <p:nvSpPr>
          <p:cNvPr id="4" name="Slide Number Placeholder 3">
            <a:extLst>
              <a:ext uri="{FF2B5EF4-FFF2-40B4-BE49-F238E27FC236}">
                <a16:creationId xmlns:a16="http://schemas.microsoft.com/office/drawing/2014/main" id="{33B66958-27C3-1A5C-652C-92FF3962AA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sp>
        <p:nvSpPr>
          <p:cNvPr id="5" name="Rectangle 1">
            <a:extLst>
              <a:ext uri="{FF2B5EF4-FFF2-40B4-BE49-F238E27FC236}">
                <a16:creationId xmlns:a16="http://schemas.microsoft.com/office/drawing/2014/main" id="{72101DAB-4E07-A920-03CA-BC75294D1CC8}"/>
              </a:ext>
            </a:extLst>
          </p:cNvPr>
          <p:cNvSpPr>
            <a:spLocks noGrp="1" noChangeArrowheads="1"/>
          </p:cNvSpPr>
          <p:nvPr>
            <p:ph type="body" idx="1"/>
          </p:nvPr>
        </p:nvSpPr>
        <p:spPr bwMode="auto">
          <a:xfrm>
            <a:off x="959" y="1069266"/>
            <a:ext cx="11083610" cy="24919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a:buNone/>
            </a:pPr>
            <a:r>
              <a:rPr lang="en-US" sz="1800">
                <a:solidFill>
                  <a:srgbClr val="543E34"/>
                </a:solidFill>
                <a:latin typeface="Times New Roman"/>
              </a:rPr>
              <a:t>  </a:t>
            </a:r>
            <a:r>
              <a:rPr lang="en-US" sz="2400">
                <a:solidFill>
                  <a:srgbClr val="543E34"/>
                </a:solidFill>
                <a:latin typeface="Times New Roman"/>
              </a:rPr>
              <a:t>The IOT-based sewage monitoring system not only improves resource management, public health, and environmental protection but also signifies a technological leap in urban planning. Its real-time monitoring reduces environmental harm, ensuring water body safety, and promoting a healthier ecosystem. The system's scalability and data-driven approach promise sustainable sewage treatment, emphasizing a future of smart and resilient cities.</a:t>
            </a:r>
            <a:endParaRPr lang="en-US" sz="2400">
              <a:latin typeface="Times New Roman"/>
            </a:endParaRPr>
          </a:p>
          <a:p>
            <a:pPr marL="0" marR="0" lvl="0" indent="0" algn="l" defTabSz="914400">
              <a:lnSpc>
                <a:spcPct val="100000"/>
              </a:lnSpc>
              <a:spcBef>
                <a:spcPct val="0"/>
              </a:spcBef>
              <a:spcAft>
                <a:spcPct val="0"/>
              </a:spcAft>
              <a:buClrTx/>
              <a:buSzTx/>
              <a:buFontTx/>
              <a:buNone/>
              <a:tabLst/>
            </a:pPr>
            <a:endParaRPr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8732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g2c9e0f00740_0_0"/>
          <p:cNvSpPr txBox="1">
            <a:spLocks noGrp="1"/>
          </p:cNvSpPr>
          <p:nvPr>
            <p:ph type="title"/>
          </p:nvPr>
        </p:nvSpPr>
        <p:spPr>
          <a:xfrm>
            <a:off x="101600" y="68034"/>
            <a:ext cx="11065800" cy="720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latin typeface="Times New Roman" panose="02020603050405020304" pitchFamily="18" charset="0"/>
                <a:cs typeface="Times New Roman" panose="02020603050405020304" pitchFamily="18" charset="0"/>
              </a:rPr>
              <a:t>Introduction</a:t>
            </a:r>
            <a:endParaRPr>
              <a:latin typeface="Times New Roman" panose="02020603050405020304" pitchFamily="18" charset="0"/>
              <a:cs typeface="Times New Roman" panose="02020603050405020304" pitchFamily="18" charset="0"/>
            </a:endParaRPr>
          </a:p>
        </p:txBody>
      </p:sp>
      <p:sp>
        <p:nvSpPr>
          <p:cNvPr id="116" name="Google Shape;116;g2c9e0f00740_0_0"/>
          <p:cNvSpPr txBox="1">
            <a:spLocks noGrp="1"/>
          </p:cNvSpPr>
          <p:nvPr>
            <p:ph type="sldNum" idx="12"/>
          </p:nvPr>
        </p:nvSpPr>
        <p:spPr>
          <a:xfrm>
            <a:off x="9341400" y="6523670"/>
            <a:ext cx="2743200" cy="2742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a:t>
            </a:fld>
            <a:endParaRPr/>
          </a:p>
        </p:txBody>
      </p:sp>
      <p:sp>
        <p:nvSpPr>
          <p:cNvPr id="2" name="Text Placeholder 1">
            <a:extLst>
              <a:ext uri="{FF2B5EF4-FFF2-40B4-BE49-F238E27FC236}">
                <a16:creationId xmlns:a16="http://schemas.microsoft.com/office/drawing/2014/main" id="{25F68841-6DA5-11FE-016E-81D158CADB3A}"/>
              </a:ext>
            </a:extLst>
          </p:cNvPr>
          <p:cNvSpPr>
            <a:spLocks noGrp="1" noChangeArrowheads="1"/>
          </p:cNvSpPr>
          <p:nvPr>
            <p:ph type="body" idx="1"/>
          </p:nvPr>
        </p:nvSpPr>
        <p:spPr bwMode="auto">
          <a:xfrm>
            <a:off x="69083" y="1342190"/>
            <a:ext cx="12053577" cy="482183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algn="just">
              <a:lnSpc>
                <a:spcPct val="150000"/>
              </a:lnSpc>
            </a:pPr>
            <a:r>
              <a:rPr lang="en-US" sz="2400">
                <a:latin typeface="Times New Roman"/>
              </a:rPr>
              <a:t>The Contain-Based Sewage Monitoring System, powered by the Internet of Things (IoT), is changing how cities manage wastewater.</a:t>
            </a:r>
          </a:p>
          <a:p>
            <a:pPr algn="just">
              <a:lnSpc>
                <a:spcPct val="150000"/>
              </a:lnSpc>
            </a:pPr>
            <a:r>
              <a:rPr lang="en-US" sz="2400">
                <a:latin typeface="Times New Roman"/>
              </a:rPr>
              <a:t>It uses smart sensors in sewage units to instantly gather data on sewage levels and quality.</a:t>
            </a:r>
          </a:p>
          <a:p>
            <a:pPr algn="just">
              <a:lnSpc>
                <a:spcPct val="150000"/>
              </a:lnSpc>
            </a:pPr>
            <a:r>
              <a:rPr lang="en-US" sz="2400">
                <a:latin typeface="Times New Roman"/>
              </a:rPr>
              <a:t>This information is sent wirelessly to a central system in the cloud, so people can monitor and react to sewage issues in real-time.</a:t>
            </a:r>
          </a:p>
          <a:p>
            <a:pPr algn="just">
              <a:lnSpc>
                <a:spcPct val="150000"/>
              </a:lnSpc>
            </a:pPr>
            <a:r>
              <a:rPr lang="en-US" sz="2400">
                <a:latin typeface="Times New Roman"/>
              </a:rPr>
              <a:t>The system helps make sewage management more efficient, promotes eco-friendly practices, and tackles problems like pollution and public health.</a:t>
            </a:r>
          </a:p>
          <a:p>
            <a:pPr marL="0" marR="0" lvl="0" indent="0" algn="l" defTabSz="914400" rtl="0" eaLnBrk="0" fontAlgn="base" latinLnBrk="0" hangingPunct="0">
              <a:lnSpc>
                <a:spcPct val="100000"/>
              </a:lnSpc>
              <a:spcBef>
                <a:spcPct val="0"/>
              </a:spcBef>
              <a:spcAft>
                <a:spcPct val="0"/>
              </a:spcAft>
              <a:buClrTx/>
              <a:buSzTx/>
              <a:buNone/>
              <a:tabLst/>
            </a:pPr>
            <a:endParaRPr lang="en-US" b="0" i="0" u="none" strike="noStrike" cap="none" normalizeH="0" baseline="0">
              <a:ln>
                <a:noFill/>
              </a:ln>
              <a:solidFill>
                <a:srgbClr val="0D0D0D"/>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2c9e0f00740_0_106"/>
          <p:cNvSpPr txBox="1">
            <a:spLocks noGrp="1"/>
          </p:cNvSpPr>
          <p:nvPr>
            <p:ph type="title"/>
          </p:nvPr>
        </p:nvSpPr>
        <p:spPr>
          <a:xfrm>
            <a:off x="101600" y="68034"/>
            <a:ext cx="11065800" cy="720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latin typeface="Times New Roman" panose="02020603050405020304" pitchFamily="18" charset="0"/>
                <a:cs typeface="Times New Roman" panose="02020603050405020304" pitchFamily="18" charset="0"/>
              </a:rPr>
              <a:t>Future Scope</a:t>
            </a:r>
            <a:endParaRPr>
              <a:latin typeface="Times New Roman" panose="02020603050405020304" pitchFamily="18" charset="0"/>
              <a:cs typeface="Times New Roman" panose="02020603050405020304" pitchFamily="18" charset="0"/>
            </a:endParaRPr>
          </a:p>
        </p:txBody>
      </p:sp>
      <p:sp>
        <p:nvSpPr>
          <p:cNvPr id="205" name="Google Shape;205;g2c9e0f00740_0_106"/>
          <p:cNvSpPr txBox="1">
            <a:spLocks noGrp="1"/>
          </p:cNvSpPr>
          <p:nvPr>
            <p:ph type="body" idx="1"/>
          </p:nvPr>
        </p:nvSpPr>
        <p:spPr>
          <a:xfrm>
            <a:off x="87223" y="1139423"/>
            <a:ext cx="11087303" cy="2574566"/>
          </a:xfrm>
          <a:prstGeom prst="rect">
            <a:avLst/>
          </a:prstGeom>
        </p:spPr>
        <p:txBody>
          <a:bodyPr spcFirstLastPara="1" wrap="square" lIns="91425" tIns="45700" rIns="91425" bIns="45700" anchor="t" anchorCtr="0">
            <a:noAutofit/>
          </a:bodyPr>
          <a:lstStyle/>
          <a:p>
            <a:pPr marL="457200" lvl="1" indent="0" fontAlgn="base">
              <a:spcBef>
                <a:spcPts val="600"/>
              </a:spcBef>
              <a:spcAft>
                <a:spcPts val="300"/>
              </a:spcAft>
              <a:buSzPct val="63000"/>
              <a:buNone/>
              <a:tabLst>
                <a:tab pos="182880" algn="l"/>
              </a:tabLst>
            </a:pPr>
            <a:r>
              <a:rPr lang="en-US">
                <a:latin typeface="Times New Roman"/>
              </a:rPr>
              <a:t>The future of containment-based sewage monitoring using IoT looks promising with advancements in sensor technology, enhanced connectivity via 5G, and the integration of artificial intelligence for data analysis and optimization. Blockchain promises improved data security, while smart city integration offers more sustainable urban development. Augmented and virtual reality tools could enhance visualization and training, and there is potential for broader environmental monitoring. Future systems will prioritize scalability and modularity, adapting to evolving technological needs and fostering innovation in sewage management practices.</a:t>
            </a:r>
            <a:endParaRPr lang="en-US" i="1">
              <a:latin typeface="Times New Roman"/>
            </a:endParaRPr>
          </a:p>
          <a:p>
            <a:pPr marL="0" marR="0" indent="0">
              <a:buNone/>
              <a:tabLst>
                <a:tab pos="182880" algn="l"/>
              </a:tabLst>
            </a:pPr>
            <a:endParaRPr lang="en-US" sz="1800" u="none" strike="noStrike">
              <a:ln>
                <a:noFill/>
              </a:ln>
              <a:latin typeface="Times New Roman"/>
              <a:cs typeface="Times New Roman" panose="02020603050405020304" pitchFamily="18" charset="0"/>
            </a:endParaRPr>
          </a:p>
        </p:txBody>
      </p:sp>
      <p:sp>
        <p:nvSpPr>
          <p:cNvPr id="206" name="Google Shape;206;g2c9e0f00740_0_106"/>
          <p:cNvSpPr txBox="1">
            <a:spLocks noGrp="1"/>
          </p:cNvSpPr>
          <p:nvPr>
            <p:ph type="sldNum" idx="12"/>
          </p:nvPr>
        </p:nvSpPr>
        <p:spPr>
          <a:xfrm>
            <a:off x="9341400" y="6523670"/>
            <a:ext cx="2743200" cy="2742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30</a:t>
            </a:fld>
            <a:endParaRPr/>
          </a:p>
        </p:txBody>
      </p:sp>
    </p:spTree>
    <p:extLst>
      <p:ext uri="{BB962C8B-B14F-4D97-AF65-F5344CB8AC3E}">
        <p14:creationId xmlns:p14="http://schemas.microsoft.com/office/powerpoint/2010/main" val="7113710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g2c9e0f00740_0_95"/>
          <p:cNvSpPr txBox="1">
            <a:spLocks noGrp="1"/>
          </p:cNvSpPr>
          <p:nvPr>
            <p:ph type="title"/>
          </p:nvPr>
        </p:nvSpPr>
        <p:spPr>
          <a:xfrm>
            <a:off x="101600" y="68034"/>
            <a:ext cx="11065800" cy="720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latin typeface="Times New Roman" panose="02020603050405020304" pitchFamily="18" charset="0"/>
                <a:cs typeface="Times New Roman" panose="02020603050405020304" pitchFamily="18" charset="0"/>
              </a:rPr>
              <a:t>References</a:t>
            </a:r>
            <a:endParaRPr>
              <a:latin typeface="Times New Roman" panose="02020603050405020304" pitchFamily="18" charset="0"/>
              <a:cs typeface="Times New Roman" panose="02020603050405020304" pitchFamily="18" charset="0"/>
            </a:endParaRPr>
          </a:p>
        </p:txBody>
      </p:sp>
      <p:sp>
        <p:nvSpPr>
          <p:cNvPr id="197" name="Google Shape;197;g2c9e0f00740_0_95"/>
          <p:cNvSpPr txBox="1">
            <a:spLocks noGrp="1"/>
          </p:cNvSpPr>
          <p:nvPr>
            <p:ph type="body" idx="1"/>
          </p:nvPr>
        </p:nvSpPr>
        <p:spPr>
          <a:xfrm>
            <a:off x="101600" y="1038782"/>
            <a:ext cx="11978700" cy="5220000"/>
          </a:xfrm>
          <a:prstGeom prst="rect">
            <a:avLst/>
          </a:prstGeom>
        </p:spPr>
        <p:txBody>
          <a:bodyPr spcFirstLastPara="1" wrap="square" lIns="91425" tIns="45700" rIns="91425" bIns="45700" anchor="t" anchorCtr="0">
            <a:normAutofit fontScale="85000" lnSpcReduction="10000"/>
          </a:bodyPr>
          <a:lstStyle/>
          <a:p>
            <a:pPr algn="just">
              <a:buNone/>
            </a:pPr>
            <a:r>
              <a:rPr lang="en-US" sz="1800">
                <a:solidFill>
                  <a:srgbClr val="000000"/>
                </a:solidFill>
                <a:latin typeface="Times New Roman"/>
                <a:ea typeface="SimSun"/>
              </a:rPr>
              <a:t>[1] Zhu, </a:t>
            </a:r>
            <a:r>
              <a:rPr lang="en-US" sz="1800" err="1">
                <a:solidFill>
                  <a:srgbClr val="000000"/>
                </a:solidFill>
                <a:latin typeface="Times New Roman"/>
                <a:ea typeface="SimSun"/>
              </a:rPr>
              <a:t>Wanhao</a:t>
            </a:r>
            <a:r>
              <a:rPr lang="en-US" sz="1800">
                <a:solidFill>
                  <a:srgbClr val="000000"/>
                </a:solidFill>
                <a:latin typeface="Times New Roman"/>
                <a:ea typeface="SimSun"/>
              </a:rPr>
              <a:t>, Zhidong Wang, and </a:t>
            </a:r>
            <a:r>
              <a:rPr lang="en-US" sz="1800" err="1">
                <a:solidFill>
                  <a:srgbClr val="000000"/>
                </a:solidFill>
                <a:latin typeface="Times New Roman"/>
                <a:ea typeface="SimSun"/>
              </a:rPr>
              <a:t>Zifan</a:t>
            </a:r>
            <a:r>
              <a:rPr lang="en-US" sz="1800">
                <a:solidFill>
                  <a:srgbClr val="000000"/>
                </a:solidFill>
                <a:latin typeface="Times New Roman"/>
                <a:ea typeface="SimSun"/>
              </a:rPr>
              <a:t> Zhang. "Renovation of automation system based on Industrial Internet of Things: A case study of a sewage treatment plant." Sensors 20.8 (2020): 2175.</a:t>
            </a:r>
            <a:endParaRPr lang="en-US">
              <a:solidFill>
                <a:srgbClr val="000000"/>
              </a:solidFill>
              <a:latin typeface="Times New Roman"/>
              <a:ea typeface="SimSun"/>
            </a:endParaRPr>
          </a:p>
          <a:p>
            <a:pPr algn="just">
              <a:buNone/>
            </a:pPr>
            <a:r>
              <a:rPr lang="en-US" sz="1800">
                <a:solidFill>
                  <a:srgbClr val="222222"/>
                </a:solidFill>
                <a:latin typeface="Times New Roman"/>
                <a:ea typeface="SimSun"/>
              </a:rPr>
              <a:t>[2] Kumar, Priyan Malarvizhi, and Choong Seon Hong. "Internet of things for secure surveillance for sewage wastewater treatment systems." </a:t>
            </a:r>
            <a:r>
              <a:rPr lang="en-US" sz="1800" i="1">
                <a:solidFill>
                  <a:srgbClr val="222222"/>
                </a:solidFill>
                <a:latin typeface="Times New Roman"/>
                <a:ea typeface="SimSun"/>
              </a:rPr>
              <a:t>Environmental Research</a:t>
            </a:r>
            <a:r>
              <a:rPr lang="en-US" sz="1800">
                <a:solidFill>
                  <a:srgbClr val="222222"/>
                </a:solidFill>
                <a:latin typeface="Times New Roman"/>
                <a:ea typeface="SimSun"/>
              </a:rPr>
              <a:t> 203 (2022): 111899.</a:t>
            </a:r>
            <a:endParaRPr lang="en-US">
              <a:latin typeface="Times New Roman"/>
              <a:ea typeface="SimSun"/>
            </a:endParaRPr>
          </a:p>
          <a:p>
            <a:pPr algn="just">
              <a:buNone/>
            </a:pPr>
            <a:r>
              <a:rPr lang="en-US" sz="1800">
                <a:solidFill>
                  <a:srgbClr val="000000"/>
                </a:solidFill>
                <a:latin typeface="Times New Roman"/>
                <a:ea typeface="SimSun"/>
              </a:rPr>
              <a:t>[3] Duo Zhang, Geir Lindholm, Harsha </a:t>
            </a:r>
            <a:r>
              <a:rPr lang="en-US" sz="1800" err="1">
                <a:solidFill>
                  <a:srgbClr val="000000"/>
                </a:solidFill>
                <a:latin typeface="Times New Roman"/>
                <a:ea typeface="SimSun"/>
              </a:rPr>
              <a:t>Ratnaweera</a:t>
            </a:r>
            <a:r>
              <a:rPr lang="en-US" sz="1800">
                <a:solidFill>
                  <a:srgbClr val="000000"/>
                </a:solidFill>
                <a:latin typeface="Times New Roman"/>
                <a:ea typeface="SimSun"/>
              </a:rPr>
              <a:t>, Use long short-term memory to enhance Internet of Things for combined sewer overflow monitoring, Journal of Hydrology, Volume 556, 2018, Pages 409-418, ISSN 0022-1694, </a:t>
            </a:r>
            <a:r>
              <a:rPr lang="en-US" sz="1800">
                <a:solidFill>
                  <a:srgbClr val="0563C1"/>
                </a:solidFill>
                <a:latin typeface="Times New Roman"/>
                <a:ea typeface="SimSun"/>
                <a:hlinkClick r:id="rId3"/>
              </a:rPr>
              <a:t>https://doi.org/10.1016/j.jhydrol.2017.11.018</a:t>
            </a:r>
            <a:r>
              <a:rPr lang="en-US" sz="1800">
                <a:solidFill>
                  <a:srgbClr val="000000"/>
                </a:solidFill>
                <a:latin typeface="Times New Roman"/>
                <a:ea typeface="SimSun"/>
              </a:rPr>
              <a:t>.</a:t>
            </a:r>
            <a:endParaRPr lang="en-US">
              <a:latin typeface="Times New Roman"/>
              <a:ea typeface="SimSun"/>
            </a:endParaRPr>
          </a:p>
          <a:p>
            <a:pPr algn="just">
              <a:buNone/>
            </a:pPr>
            <a:r>
              <a:rPr lang="en-US" sz="1800">
                <a:solidFill>
                  <a:srgbClr val="000000"/>
                </a:solidFill>
                <a:latin typeface="Times New Roman"/>
                <a:ea typeface="SimSun"/>
              </a:rPr>
              <a:t>[4] O. </a:t>
            </a:r>
            <a:r>
              <a:rPr lang="en-US" sz="1800" err="1">
                <a:solidFill>
                  <a:srgbClr val="000000"/>
                </a:solidFill>
                <a:latin typeface="Times New Roman"/>
                <a:ea typeface="SimSun"/>
              </a:rPr>
              <a:t>Gonsor</a:t>
            </a:r>
            <a:r>
              <a:rPr lang="en-US" sz="1800">
                <a:solidFill>
                  <a:srgbClr val="000000"/>
                </a:solidFill>
                <a:latin typeface="Times New Roman"/>
                <a:ea typeface="SimSun"/>
              </a:rPr>
              <a:t>, "SMART SYSTEM FOR MONITORING WATER QUALITY PARAMETERS," </a:t>
            </a:r>
            <a:r>
              <a:rPr lang="en-US" sz="1800" i="1">
                <a:solidFill>
                  <a:srgbClr val="000000"/>
                </a:solidFill>
                <a:latin typeface="Times New Roman"/>
                <a:ea typeface="SimSun"/>
              </a:rPr>
              <a:t>Measuring Equipment and Metrology</a:t>
            </a:r>
            <a:r>
              <a:rPr lang="en-US" sz="1800">
                <a:solidFill>
                  <a:srgbClr val="000000"/>
                </a:solidFill>
                <a:latin typeface="Times New Roman"/>
                <a:ea typeface="SimSun"/>
              </a:rPr>
              <a:t>, vol. 83, no. 4, pp. 18–23, 2022, </a:t>
            </a:r>
            <a:r>
              <a:rPr lang="en-US" sz="1800" err="1">
                <a:solidFill>
                  <a:srgbClr val="000000"/>
                </a:solidFill>
                <a:latin typeface="Times New Roman"/>
                <a:ea typeface="SimSun"/>
              </a:rPr>
              <a:t>doi</a:t>
            </a:r>
            <a:r>
              <a:rPr lang="en-US" sz="1800">
                <a:solidFill>
                  <a:srgbClr val="000000"/>
                </a:solidFill>
                <a:latin typeface="Times New Roman"/>
                <a:ea typeface="SimSun"/>
              </a:rPr>
              <a:t>: 10.23939/istcmtm2022.04.018.</a:t>
            </a:r>
            <a:endParaRPr lang="en-US">
              <a:latin typeface="Times New Roman"/>
              <a:ea typeface="SimSun"/>
            </a:endParaRPr>
          </a:p>
          <a:p>
            <a:pPr algn="just">
              <a:buNone/>
            </a:pPr>
            <a:r>
              <a:rPr lang="en-US" sz="1800">
                <a:solidFill>
                  <a:srgbClr val="000000"/>
                </a:solidFill>
                <a:latin typeface="Times New Roman"/>
                <a:ea typeface="SimSun"/>
              </a:rPr>
              <a:t>[5] A. Pendharkar, J. </a:t>
            </a:r>
            <a:r>
              <a:rPr lang="en-US" sz="1800" err="1">
                <a:solidFill>
                  <a:srgbClr val="000000"/>
                </a:solidFill>
                <a:latin typeface="Times New Roman"/>
                <a:ea typeface="SimSun"/>
              </a:rPr>
              <a:t>Chillapalli</a:t>
            </a:r>
            <a:r>
              <a:rPr lang="en-US" sz="1800">
                <a:solidFill>
                  <a:srgbClr val="000000"/>
                </a:solidFill>
                <a:latin typeface="Times New Roman"/>
                <a:ea typeface="SimSun"/>
              </a:rPr>
              <a:t>, K. </a:t>
            </a:r>
            <a:r>
              <a:rPr lang="en-US" sz="1800" err="1">
                <a:solidFill>
                  <a:srgbClr val="000000"/>
                </a:solidFill>
                <a:latin typeface="Times New Roman"/>
                <a:ea typeface="SimSun"/>
              </a:rPr>
              <a:t>Dhakate</a:t>
            </a:r>
            <a:r>
              <a:rPr lang="en-US" sz="1800">
                <a:solidFill>
                  <a:srgbClr val="000000"/>
                </a:solidFill>
                <a:latin typeface="Times New Roman"/>
                <a:ea typeface="SimSun"/>
              </a:rPr>
              <a:t>, S. Gogoi, and Y. Jadhav, "IoT Based Sewage Monitoring System," </a:t>
            </a:r>
            <a:r>
              <a:rPr lang="en-US" sz="1800" i="1">
                <a:solidFill>
                  <a:srgbClr val="000000"/>
                </a:solidFill>
                <a:latin typeface="Times New Roman"/>
                <a:ea typeface="SimSun"/>
              </a:rPr>
              <a:t>SSRN Electronic Journal</a:t>
            </a:r>
            <a:r>
              <a:rPr lang="en-US" sz="1800">
                <a:solidFill>
                  <a:srgbClr val="000000"/>
                </a:solidFill>
                <a:latin typeface="Times New Roman"/>
                <a:ea typeface="SimSun"/>
              </a:rPr>
              <a:t>, 2020, Published, </a:t>
            </a:r>
            <a:r>
              <a:rPr lang="en-US" sz="1800" err="1">
                <a:solidFill>
                  <a:srgbClr val="000000"/>
                </a:solidFill>
                <a:latin typeface="Times New Roman"/>
                <a:ea typeface="SimSun"/>
              </a:rPr>
              <a:t>doi</a:t>
            </a:r>
            <a:r>
              <a:rPr lang="en-US" sz="1800">
                <a:solidFill>
                  <a:srgbClr val="000000"/>
                </a:solidFill>
                <a:latin typeface="Times New Roman"/>
                <a:ea typeface="SimSun"/>
              </a:rPr>
              <a:t>: 10.2139/ssrn.3697395.</a:t>
            </a:r>
            <a:endParaRPr lang="en-US">
              <a:latin typeface="Times New Roman"/>
              <a:ea typeface="SimSun"/>
            </a:endParaRPr>
          </a:p>
          <a:p>
            <a:pPr algn="just">
              <a:buNone/>
            </a:pPr>
            <a:r>
              <a:rPr lang="en-US" sz="1800">
                <a:solidFill>
                  <a:srgbClr val="000000"/>
                </a:solidFill>
                <a:latin typeface="Times New Roman"/>
                <a:ea typeface="SimSun"/>
              </a:rPr>
              <a:t>[6] "SMART FLOOD MONITORING SYSTEM," </a:t>
            </a:r>
            <a:r>
              <a:rPr lang="en-US" sz="1800" i="1">
                <a:solidFill>
                  <a:srgbClr val="000000"/>
                </a:solidFill>
                <a:latin typeface="Times New Roman"/>
                <a:ea typeface="SimSun"/>
              </a:rPr>
              <a:t>Journal of Southwest </a:t>
            </a:r>
            <a:r>
              <a:rPr lang="en-US" sz="1800" i="1" err="1">
                <a:solidFill>
                  <a:srgbClr val="000000"/>
                </a:solidFill>
                <a:latin typeface="Times New Roman"/>
                <a:ea typeface="SimSun"/>
              </a:rPr>
              <a:t>Jiaotong</a:t>
            </a:r>
            <a:r>
              <a:rPr lang="en-US" sz="1800" i="1">
                <a:solidFill>
                  <a:srgbClr val="000000"/>
                </a:solidFill>
                <a:latin typeface="Times New Roman"/>
                <a:ea typeface="SimSun"/>
              </a:rPr>
              <a:t> University</a:t>
            </a:r>
            <a:r>
              <a:rPr lang="en-US" sz="1800">
                <a:solidFill>
                  <a:srgbClr val="000000"/>
                </a:solidFill>
                <a:latin typeface="Times New Roman"/>
                <a:ea typeface="SimSun"/>
              </a:rPr>
              <a:t>, vol. 58, no. 4, 2023, </a:t>
            </a:r>
            <a:r>
              <a:rPr lang="en-US" sz="1800" err="1">
                <a:solidFill>
                  <a:srgbClr val="000000"/>
                </a:solidFill>
                <a:latin typeface="Times New Roman"/>
                <a:ea typeface="SimSun"/>
              </a:rPr>
              <a:t>doi</a:t>
            </a:r>
            <a:r>
              <a:rPr lang="en-US" sz="1800">
                <a:solidFill>
                  <a:srgbClr val="000000"/>
                </a:solidFill>
                <a:latin typeface="Times New Roman"/>
                <a:ea typeface="SimSun"/>
              </a:rPr>
              <a:t>: 10.35741/issn.0258-2724.58.4.13.</a:t>
            </a:r>
            <a:endParaRPr lang="en-US">
              <a:latin typeface="Times New Roman"/>
              <a:ea typeface="SimSun"/>
            </a:endParaRPr>
          </a:p>
          <a:p>
            <a:pPr algn="just">
              <a:buNone/>
            </a:pPr>
            <a:r>
              <a:rPr lang="en-US" sz="1800">
                <a:solidFill>
                  <a:srgbClr val="000000"/>
                </a:solidFill>
                <a:latin typeface="Times New Roman"/>
                <a:ea typeface="SimSun"/>
              </a:rPr>
              <a:t>[7] C. Zhao, H. Liu, Y. Guo, and L. An, "Sewage system diagnosis based on online monitoring technology," </a:t>
            </a:r>
            <a:r>
              <a:rPr lang="en-US" sz="1800" i="1">
                <a:solidFill>
                  <a:srgbClr val="000000"/>
                </a:solidFill>
                <a:latin typeface="Times New Roman"/>
                <a:ea typeface="SimSun"/>
              </a:rPr>
              <a:t>Water International</a:t>
            </a:r>
            <a:r>
              <a:rPr lang="en-US" sz="1800">
                <a:solidFill>
                  <a:srgbClr val="000000"/>
                </a:solidFill>
                <a:latin typeface="Times New Roman"/>
                <a:ea typeface="SimSun"/>
              </a:rPr>
              <a:t>, vol. 48, no. 3, pp. 322–330, Apr. 2023, </a:t>
            </a:r>
            <a:r>
              <a:rPr lang="en-US" sz="1800" err="1">
                <a:solidFill>
                  <a:srgbClr val="000000"/>
                </a:solidFill>
                <a:latin typeface="Times New Roman"/>
                <a:ea typeface="SimSun"/>
              </a:rPr>
              <a:t>doi</a:t>
            </a:r>
            <a:r>
              <a:rPr lang="en-US" sz="1800">
                <a:solidFill>
                  <a:srgbClr val="000000"/>
                </a:solidFill>
                <a:latin typeface="Times New Roman"/>
                <a:ea typeface="SimSun"/>
              </a:rPr>
              <a:t>: 10.1080/02508060.2023.2204616.</a:t>
            </a:r>
            <a:endParaRPr lang="en-US">
              <a:latin typeface="Times New Roman"/>
              <a:ea typeface="SimSun"/>
            </a:endParaRPr>
          </a:p>
          <a:p>
            <a:pPr algn="just">
              <a:buNone/>
            </a:pPr>
            <a:r>
              <a:rPr lang="en-US" sz="1800">
                <a:solidFill>
                  <a:srgbClr val="000000"/>
                </a:solidFill>
                <a:latin typeface="Times New Roman"/>
                <a:ea typeface="SimSun"/>
              </a:rPr>
              <a:t>[8] B. Jiang, Q. Qi, P. Liu, and Y. Chen, "Monitoring system of sewage index cloud platform," </a:t>
            </a:r>
            <a:r>
              <a:rPr lang="en-US" sz="1800" i="1">
                <a:solidFill>
                  <a:srgbClr val="000000"/>
                </a:solidFill>
                <a:latin typeface="Times New Roman"/>
                <a:ea typeface="SimSun"/>
              </a:rPr>
              <a:t>DESALINATION AND WATER TREATMENT</a:t>
            </a:r>
            <a:r>
              <a:rPr lang="en-US" sz="1800">
                <a:solidFill>
                  <a:srgbClr val="000000"/>
                </a:solidFill>
                <a:latin typeface="Times New Roman"/>
                <a:ea typeface="SimSun"/>
              </a:rPr>
              <a:t>, vol. 122, pp. 231–235, 2018, </a:t>
            </a:r>
            <a:r>
              <a:rPr lang="en-US" sz="1800" err="1">
                <a:solidFill>
                  <a:srgbClr val="000000"/>
                </a:solidFill>
                <a:latin typeface="Times New Roman"/>
                <a:ea typeface="SimSun"/>
              </a:rPr>
              <a:t>doi</a:t>
            </a:r>
            <a:r>
              <a:rPr lang="en-US" sz="1800">
                <a:solidFill>
                  <a:srgbClr val="000000"/>
                </a:solidFill>
                <a:latin typeface="Times New Roman"/>
                <a:ea typeface="SimSun"/>
              </a:rPr>
              <a:t>: 10.5004/dwt.2018.22803.</a:t>
            </a:r>
            <a:endParaRPr lang="en-US">
              <a:latin typeface="Times New Roman"/>
              <a:ea typeface="SimSun"/>
            </a:endParaRPr>
          </a:p>
          <a:p>
            <a:pPr algn="just">
              <a:buNone/>
            </a:pPr>
            <a:r>
              <a:rPr lang="en-US" sz="1800">
                <a:solidFill>
                  <a:srgbClr val="000000"/>
                </a:solidFill>
                <a:latin typeface="Times New Roman"/>
                <a:ea typeface="SimSun"/>
              </a:rPr>
              <a:t>[9] S. Bhutada, S. More, T. Shrivastav, C. </a:t>
            </a:r>
            <a:r>
              <a:rPr lang="en-US" sz="1800" err="1">
                <a:solidFill>
                  <a:srgbClr val="000000"/>
                </a:solidFill>
                <a:latin typeface="Times New Roman"/>
                <a:ea typeface="SimSun"/>
              </a:rPr>
              <a:t>Suryawanshi</a:t>
            </a:r>
            <a:r>
              <a:rPr lang="en-US" sz="1800">
                <a:solidFill>
                  <a:srgbClr val="000000"/>
                </a:solidFill>
                <a:latin typeface="Times New Roman"/>
                <a:ea typeface="SimSun"/>
              </a:rPr>
              <a:t>, and P. </a:t>
            </a:r>
            <a:r>
              <a:rPr lang="en-US" sz="1800" err="1">
                <a:solidFill>
                  <a:srgbClr val="000000"/>
                </a:solidFill>
                <a:latin typeface="Times New Roman"/>
                <a:ea typeface="SimSun"/>
              </a:rPr>
              <a:t>Suryawanshi</a:t>
            </a:r>
            <a:r>
              <a:rPr lang="en-US" sz="1800">
                <a:solidFill>
                  <a:srgbClr val="000000"/>
                </a:solidFill>
                <a:latin typeface="Times New Roman"/>
                <a:ea typeface="SimSun"/>
              </a:rPr>
              <a:t>, "IoT Based Smart Sewage Monitoring System for Smart City," </a:t>
            </a:r>
            <a:r>
              <a:rPr lang="en-US" sz="1800" i="1">
                <a:solidFill>
                  <a:srgbClr val="000000"/>
                </a:solidFill>
                <a:latin typeface="Times New Roman"/>
                <a:ea typeface="SimSun"/>
              </a:rPr>
              <a:t>International Journal for Research in Applied Science and Engineering Technology</a:t>
            </a:r>
            <a:r>
              <a:rPr lang="en-US" sz="1800">
                <a:solidFill>
                  <a:srgbClr val="000000"/>
                </a:solidFill>
                <a:latin typeface="Times New Roman"/>
                <a:ea typeface="SimSun"/>
              </a:rPr>
              <a:t>, vol. 10, no. 11, pp. 1702–1707, Nov. 2022, </a:t>
            </a:r>
            <a:r>
              <a:rPr lang="en-US" sz="1800" err="1">
                <a:solidFill>
                  <a:srgbClr val="000000"/>
                </a:solidFill>
                <a:latin typeface="Times New Roman"/>
                <a:ea typeface="SimSun"/>
              </a:rPr>
              <a:t>doi</a:t>
            </a:r>
            <a:r>
              <a:rPr lang="en-US" sz="1800">
                <a:solidFill>
                  <a:srgbClr val="000000"/>
                </a:solidFill>
                <a:latin typeface="Times New Roman"/>
                <a:ea typeface="SimSun"/>
              </a:rPr>
              <a:t>: 10.22214/ijraset.2022.47704.</a:t>
            </a:r>
            <a:endParaRPr lang="en-US">
              <a:latin typeface="Times New Roman"/>
              <a:ea typeface="SimSun"/>
            </a:endParaRPr>
          </a:p>
          <a:p>
            <a:pPr algn="just">
              <a:buNone/>
            </a:pPr>
            <a:r>
              <a:rPr lang="en-US" sz="1800">
                <a:solidFill>
                  <a:srgbClr val="000000"/>
                </a:solidFill>
                <a:latin typeface="Times New Roman"/>
                <a:ea typeface="SimSun"/>
              </a:rPr>
              <a:t>[10] J. H. Rony, N. Karim, MD. A. Rouf, Md. M. Islam, J. Uddin, and M. Begum, "A Cost-Effective IoT Model for a Smart Sewerage Management System Using Sensors," J, vol. 4, no. 3, pp. 356–366, Jul. 2021, </a:t>
            </a:r>
            <a:r>
              <a:rPr lang="en-US" sz="1800" err="1">
                <a:solidFill>
                  <a:srgbClr val="000000"/>
                </a:solidFill>
                <a:latin typeface="Times New Roman"/>
                <a:ea typeface="SimSun"/>
              </a:rPr>
              <a:t>doi</a:t>
            </a:r>
            <a:r>
              <a:rPr lang="en-US" sz="1800">
                <a:solidFill>
                  <a:srgbClr val="000000"/>
                </a:solidFill>
                <a:latin typeface="Times New Roman"/>
                <a:ea typeface="SimSun"/>
              </a:rPr>
              <a:t>: 10.3390/j4030027.</a:t>
            </a:r>
            <a:endParaRPr lang="en-US">
              <a:latin typeface="Times New Roman"/>
              <a:ea typeface="SimSun"/>
            </a:endParaRPr>
          </a:p>
        </p:txBody>
      </p:sp>
      <p:sp>
        <p:nvSpPr>
          <p:cNvPr id="198" name="Google Shape;198;g2c9e0f00740_0_95"/>
          <p:cNvSpPr txBox="1">
            <a:spLocks noGrp="1"/>
          </p:cNvSpPr>
          <p:nvPr>
            <p:ph type="sldNum" idx="12"/>
          </p:nvPr>
        </p:nvSpPr>
        <p:spPr>
          <a:xfrm>
            <a:off x="9341400" y="6523670"/>
            <a:ext cx="2743200" cy="2742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F96A7-D34A-9C81-27C6-91700FB167A7}"/>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References</a:t>
            </a:r>
            <a:endParaRPr lang="en-US"/>
          </a:p>
        </p:txBody>
      </p:sp>
      <p:sp>
        <p:nvSpPr>
          <p:cNvPr id="3" name="Text Placeholder 2">
            <a:extLst>
              <a:ext uri="{FF2B5EF4-FFF2-40B4-BE49-F238E27FC236}">
                <a16:creationId xmlns:a16="http://schemas.microsoft.com/office/drawing/2014/main" id="{C39C592E-DC93-287C-1011-992C567429DE}"/>
              </a:ext>
            </a:extLst>
          </p:cNvPr>
          <p:cNvSpPr>
            <a:spLocks noGrp="1"/>
          </p:cNvSpPr>
          <p:nvPr>
            <p:ph type="body" idx="1"/>
          </p:nvPr>
        </p:nvSpPr>
        <p:spPr/>
        <p:txBody>
          <a:bodyPr>
            <a:normAutofit/>
          </a:bodyPr>
          <a:lstStyle/>
          <a:p>
            <a:pPr marL="351790" marR="694690" indent="0" algn="just">
              <a:lnSpc>
                <a:spcPct val="150000"/>
              </a:lnSpc>
              <a:spcBef>
                <a:spcPts val="0"/>
              </a:spcBef>
              <a:spcAft>
                <a:spcPts val="0"/>
              </a:spcAft>
              <a:buNone/>
            </a:pPr>
            <a:endParaRPr lang="en-US" sz="1500" u="sng">
              <a:solidFill>
                <a:srgbClr val="006699"/>
              </a:solidFill>
              <a:effectLst/>
              <a:highlight>
                <a:srgbClr val="FFFFFF"/>
              </a:highlight>
              <a:latin typeface="Times New Roman"/>
              <a:ea typeface="Times New Roman" panose="02020603050405020304" pitchFamily="18" charset="0"/>
            </a:endParaRPr>
          </a:p>
          <a:p>
            <a:pPr marL="114300" indent="0">
              <a:buNone/>
            </a:pPr>
            <a:endParaRPr lang="en-US" sz="1500"/>
          </a:p>
        </p:txBody>
      </p:sp>
      <p:sp>
        <p:nvSpPr>
          <p:cNvPr id="4" name="Slide Number Placeholder 3">
            <a:extLst>
              <a:ext uri="{FF2B5EF4-FFF2-40B4-BE49-F238E27FC236}">
                <a16:creationId xmlns:a16="http://schemas.microsoft.com/office/drawing/2014/main" id="{44A6913A-8880-4655-460F-E23560DB30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a:p>
        </p:txBody>
      </p:sp>
      <p:sp>
        <p:nvSpPr>
          <p:cNvPr id="5" name="TextBox 4">
            <a:extLst>
              <a:ext uri="{FF2B5EF4-FFF2-40B4-BE49-F238E27FC236}">
                <a16:creationId xmlns:a16="http://schemas.microsoft.com/office/drawing/2014/main" id="{AD077945-D6ED-833E-C31A-01AD0AE6CC46}"/>
              </a:ext>
            </a:extLst>
          </p:cNvPr>
          <p:cNvSpPr txBox="1"/>
          <p:nvPr/>
        </p:nvSpPr>
        <p:spPr>
          <a:xfrm>
            <a:off x="511834" y="1201948"/>
            <a:ext cx="10668297"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500">
                <a:latin typeface="Times New Roman"/>
                <a:cs typeface="Segoe UI"/>
              </a:rPr>
              <a:t>[11] P. B. Et al., "IOT BASED SYSTEM FOR DETECTION OF SEWAGE BLOCKAGES," INFORMATION TECHNOLOGY IN INDUSTRY, vol. 9, no. 1, pp. 961–970, Mar. 2021, </a:t>
            </a:r>
            <a:r>
              <a:rPr lang="en-US" sz="1500" err="1">
                <a:latin typeface="Times New Roman"/>
                <a:cs typeface="Segoe UI"/>
              </a:rPr>
              <a:t>doi</a:t>
            </a:r>
            <a:r>
              <a:rPr lang="en-US" sz="1500">
                <a:latin typeface="Times New Roman"/>
                <a:cs typeface="Segoe UI"/>
              </a:rPr>
              <a:t>: 10.17762/itii.v9i1.224.​</a:t>
            </a:r>
          </a:p>
          <a:p>
            <a:pPr algn="just"/>
            <a:r>
              <a:rPr lang="en-US" sz="1500">
                <a:latin typeface="Times New Roman"/>
                <a:cs typeface="Segoe UI"/>
              </a:rPr>
              <a:t>[12] S. B. </a:t>
            </a:r>
            <a:r>
              <a:rPr lang="en-US" sz="1500" err="1">
                <a:latin typeface="Times New Roman"/>
                <a:cs typeface="Segoe UI"/>
              </a:rPr>
              <a:t>Keshipeddi</a:t>
            </a:r>
            <a:r>
              <a:rPr lang="en-US" sz="1500">
                <a:latin typeface="Times New Roman"/>
                <a:cs typeface="Segoe UI"/>
              </a:rPr>
              <a:t>, "IoT Based Smart Water Quality Monitoring System," SSRN Electronic Journal, 2021, Published, </a:t>
            </a:r>
            <a:r>
              <a:rPr lang="en-US" sz="1500" err="1">
                <a:latin typeface="Times New Roman"/>
                <a:cs typeface="Segoe UI"/>
              </a:rPr>
              <a:t>doi</a:t>
            </a:r>
            <a:r>
              <a:rPr lang="en-US" sz="1500">
                <a:latin typeface="Times New Roman"/>
                <a:cs typeface="Segoe UI"/>
              </a:rPr>
              <a:t>: 10.2139/ssrn.3904842.​</a:t>
            </a:r>
          </a:p>
          <a:p>
            <a:pPr algn="just"/>
            <a:r>
              <a:rPr lang="en-US" sz="1500">
                <a:latin typeface="Times New Roman"/>
                <a:cs typeface="Segoe UI"/>
              </a:rPr>
              <a:t>[13] P. </a:t>
            </a:r>
            <a:r>
              <a:rPr lang="en-US" sz="1500" err="1">
                <a:latin typeface="Times New Roman"/>
                <a:cs typeface="Segoe UI"/>
              </a:rPr>
              <a:t>Søstrand</a:t>
            </a:r>
            <a:r>
              <a:rPr lang="en-US" sz="1500">
                <a:latin typeface="Times New Roman"/>
                <a:cs typeface="Segoe UI"/>
              </a:rPr>
              <a:t>, B. Tvedt, W. Eduard, E. Bye, and K. Heldal, "Hazardous Peak Concentrations of Hydrogen Sulfide Gas Related to the Sewage Purification Process," AIHAJ, vol. 61, no. 1, pp. 107–110, Jan. 2000, [Online]. Available: </a:t>
            </a:r>
            <a:r>
              <a:rPr lang="en-US" sz="1500" u="sng">
                <a:solidFill>
                  <a:srgbClr val="0563C1"/>
                </a:solidFill>
                <a:latin typeface="Times New Roman"/>
                <a:cs typeface="Segoe UI"/>
                <a:hlinkClick r:id="rId2"/>
              </a:rPr>
              <a:t>http://dx.doi.org/10.1202/0002-8894(2000)061&lt;0107:hpcohs&gt;2.0.co;2</a:t>
            </a:r>
            <a:r>
              <a:rPr lang="en-US" sz="1500">
                <a:latin typeface="Times New Roman"/>
                <a:cs typeface="Segoe UI"/>
              </a:rPr>
              <a:t>​</a:t>
            </a:r>
          </a:p>
          <a:p>
            <a:pPr algn="just"/>
            <a:r>
              <a:rPr lang="en-US" sz="1500">
                <a:latin typeface="Times New Roman"/>
                <a:cs typeface="Segoe UI"/>
              </a:rPr>
              <a:t>[14] "SECURE MANHOLE MONITORING SYSTEM USING IOT," Journal of </a:t>
            </a:r>
            <a:r>
              <a:rPr lang="en-US" sz="1500" err="1">
                <a:latin typeface="Times New Roman"/>
                <a:cs typeface="Segoe UI"/>
              </a:rPr>
              <a:t>Xidian</a:t>
            </a:r>
            <a:r>
              <a:rPr lang="en-US" sz="1500">
                <a:latin typeface="Times New Roman"/>
                <a:cs typeface="Segoe UI"/>
              </a:rPr>
              <a:t> University, vol. 15, no. 7, Jul. 2021, </a:t>
            </a:r>
            <a:r>
              <a:rPr lang="en-US" sz="1500" err="1">
                <a:latin typeface="Times New Roman"/>
                <a:cs typeface="Segoe UI"/>
              </a:rPr>
              <a:t>doi</a:t>
            </a:r>
            <a:r>
              <a:rPr lang="en-US" sz="1500">
                <a:latin typeface="Times New Roman"/>
                <a:cs typeface="Segoe UI"/>
              </a:rPr>
              <a:t>: 10.37896/jxu15.7/038.​</a:t>
            </a:r>
          </a:p>
          <a:p>
            <a:pPr algn="just"/>
            <a:r>
              <a:rPr lang="en-US" sz="1500">
                <a:latin typeface="Times New Roman"/>
                <a:cs typeface="Segoe UI"/>
              </a:rPr>
              <a:t>[15] S. Himanshu, "IOT-based Manhole Detection and Monitoring System," International Journal for Research in Applied Science and Engineering Technology, vol. 10, no. 6, pp. 1608–1613, Jun. 2022, </a:t>
            </a:r>
            <a:r>
              <a:rPr lang="en-US" sz="1500" err="1">
                <a:latin typeface="Times New Roman"/>
                <a:cs typeface="Segoe UI"/>
              </a:rPr>
              <a:t>doi</a:t>
            </a:r>
            <a:r>
              <a:rPr lang="en-US" sz="1500">
                <a:latin typeface="Times New Roman"/>
                <a:cs typeface="Segoe UI"/>
              </a:rPr>
              <a:t>: 10.22214/ijraset.2022.43862.​</a:t>
            </a:r>
          </a:p>
          <a:p>
            <a:pPr algn="just"/>
            <a:r>
              <a:rPr lang="en-US" sz="1500">
                <a:latin typeface="Times New Roman"/>
                <a:cs typeface="Segoe UI"/>
              </a:rPr>
              <a:t>[16] "Low-power Environmental Monitoring System for ZigBee Wireless Sensor Network," KSII Transactions on Internet and Information Systems, vol. 11, no. 10, Oct. 2017, </a:t>
            </a:r>
            <a:r>
              <a:rPr lang="en-US" sz="1500" err="1">
                <a:latin typeface="Times New Roman"/>
                <a:cs typeface="Segoe UI"/>
              </a:rPr>
              <a:t>doi</a:t>
            </a:r>
            <a:r>
              <a:rPr lang="en-US" sz="1500">
                <a:latin typeface="Times New Roman"/>
                <a:cs typeface="Segoe UI"/>
              </a:rPr>
              <a:t>: 10.3837/tiis.2017.10.006.​</a:t>
            </a:r>
          </a:p>
          <a:p>
            <a:pPr algn="just"/>
            <a:r>
              <a:rPr lang="en-US" sz="1500">
                <a:latin typeface="Times New Roman"/>
                <a:cs typeface="Segoe UI"/>
              </a:rPr>
              <a:t>[17] "Design of Oil Pipeline Monitoring System based on Wireless Sensor Network," Iraqi Journal of Computer, Communication, Control, and System Engineering, pp. 53–62, Sep. 2018, </a:t>
            </a:r>
            <a:r>
              <a:rPr lang="en-US" sz="1500" err="1">
                <a:latin typeface="Times New Roman"/>
                <a:cs typeface="Segoe UI"/>
              </a:rPr>
              <a:t>doi</a:t>
            </a:r>
            <a:r>
              <a:rPr lang="en-US" sz="1500">
                <a:latin typeface="Times New Roman"/>
                <a:cs typeface="Segoe UI"/>
              </a:rPr>
              <a:t>: 10.33103/uot.ijccce.18.2.5.​</a:t>
            </a:r>
          </a:p>
          <a:p>
            <a:pPr algn="just"/>
            <a:r>
              <a:rPr lang="en-US" sz="1500">
                <a:latin typeface="Times New Roman"/>
                <a:cs typeface="Segoe UI"/>
              </a:rPr>
              <a:t>[18] S. Kumar, S. Kumar, P. M. Tiwari, and R. Viral, "Smart Safety Monitoring System for Sewage Workers with Two Way Communication," 2019 6th International Conference on Signal Processing and Integrated Networks (SPIN), Mar. 2019, Published, </a:t>
            </a:r>
            <a:r>
              <a:rPr lang="en-US" sz="1500" err="1">
                <a:latin typeface="Times New Roman"/>
                <a:cs typeface="Segoe UI"/>
              </a:rPr>
              <a:t>doi</a:t>
            </a:r>
            <a:r>
              <a:rPr lang="en-US" sz="1500">
                <a:latin typeface="Times New Roman"/>
                <a:cs typeface="Segoe UI"/>
              </a:rPr>
              <a:t>: 10.1109/spin.2019.8711628.​</a:t>
            </a:r>
          </a:p>
          <a:p>
            <a:pPr algn="just"/>
            <a:r>
              <a:rPr lang="en-US" sz="1500">
                <a:latin typeface="Times New Roman"/>
                <a:cs typeface="Segoe UI"/>
              </a:rPr>
              <a:t>[19] A. Pendharkar, J. </a:t>
            </a:r>
            <a:r>
              <a:rPr lang="en-US" sz="1500" err="1">
                <a:latin typeface="Times New Roman"/>
                <a:cs typeface="Segoe UI"/>
              </a:rPr>
              <a:t>Chillapalli</a:t>
            </a:r>
            <a:r>
              <a:rPr lang="en-US" sz="1500">
                <a:latin typeface="Times New Roman"/>
                <a:cs typeface="Segoe UI"/>
              </a:rPr>
              <a:t>, K. </a:t>
            </a:r>
            <a:r>
              <a:rPr lang="en-US" sz="1500" err="1">
                <a:latin typeface="Times New Roman"/>
                <a:cs typeface="Segoe UI"/>
              </a:rPr>
              <a:t>Dhakate</a:t>
            </a:r>
            <a:r>
              <a:rPr lang="en-US" sz="1500">
                <a:latin typeface="Times New Roman"/>
                <a:cs typeface="Segoe UI"/>
              </a:rPr>
              <a:t>, S. Gogoi, and Y. Jadhav, "IoT Based Sewage Monitoring System," SSRN Electronic Journal, 2020, Published, </a:t>
            </a:r>
            <a:r>
              <a:rPr lang="en-US" sz="1500" err="1">
                <a:latin typeface="Times New Roman"/>
                <a:cs typeface="Segoe UI"/>
              </a:rPr>
              <a:t>doi</a:t>
            </a:r>
            <a:r>
              <a:rPr lang="en-US" sz="1500">
                <a:latin typeface="Times New Roman"/>
                <a:cs typeface="Segoe UI"/>
              </a:rPr>
              <a:t>: 10.2139/ssrn.3697395.​</a:t>
            </a:r>
            <a:endParaRPr lang="en-US"/>
          </a:p>
          <a:p>
            <a:pPr algn="just"/>
            <a:r>
              <a:rPr lang="en-US" sz="1500">
                <a:latin typeface="Times New Roman"/>
                <a:cs typeface="Segoe UI"/>
              </a:rPr>
              <a:t>[20] J. </a:t>
            </a:r>
            <a:r>
              <a:rPr lang="en-US" sz="1500" err="1">
                <a:latin typeface="Times New Roman"/>
                <a:cs typeface="Segoe UI"/>
              </a:rPr>
              <a:t>Chillapalli</a:t>
            </a:r>
            <a:r>
              <a:rPr lang="en-US" sz="1500">
                <a:latin typeface="Times New Roman"/>
                <a:cs typeface="Segoe UI"/>
              </a:rPr>
              <a:t> and Y. H. Jadhav, "IoT based Sewage gas Monitoring and Alert System using Raspberry PI," International Journal of Scientific Research in Computer Science, Engineering and Information Technology, pp. 567–573, Aug. 2020, </a:t>
            </a:r>
            <a:r>
              <a:rPr lang="en-US" sz="1500" err="1">
                <a:latin typeface="Times New Roman"/>
                <a:cs typeface="Segoe UI"/>
              </a:rPr>
              <a:t>doi</a:t>
            </a:r>
            <a:r>
              <a:rPr lang="en-US" sz="1500">
                <a:latin typeface="Times New Roman"/>
                <a:cs typeface="Segoe UI"/>
              </a:rPr>
              <a:t>: 10.32628/cseit12064114.​</a:t>
            </a:r>
            <a:endParaRPr lang="en-US"/>
          </a:p>
          <a:p>
            <a:pPr algn="just"/>
            <a:r>
              <a:rPr lang="en-US" sz="1500">
                <a:latin typeface="Times New Roman"/>
                <a:cs typeface="Segoe UI"/>
              </a:rPr>
              <a:t>​</a:t>
            </a:r>
          </a:p>
        </p:txBody>
      </p:sp>
    </p:spTree>
    <p:extLst>
      <p:ext uri="{BB962C8B-B14F-4D97-AF65-F5344CB8AC3E}">
        <p14:creationId xmlns:p14="http://schemas.microsoft.com/office/powerpoint/2010/main" val="40004642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2AB7C-B24D-8C07-AD5F-C7C2852719CF}"/>
              </a:ext>
            </a:extLst>
          </p:cNvPr>
          <p:cNvSpPr>
            <a:spLocks noGrp="1"/>
          </p:cNvSpPr>
          <p:nvPr>
            <p:ph type="title"/>
          </p:nvPr>
        </p:nvSpPr>
        <p:spPr/>
        <p:txBody>
          <a:bodyPr/>
          <a:lstStyle/>
          <a:p>
            <a:r>
              <a:rPr lang="en-US"/>
              <a:t>Project Outcomes</a:t>
            </a:r>
          </a:p>
        </p:txBody>
      </p:sp>
      <p:sp>
        <p:nvSpPr>
          <p:cNvPr id="3" name="Text Placeholder 2">
            <a:extLst>
              <a:ext uri="{FF2B5EF4-FFF2-40B4-BE49-F238E27FC236}">
                <a16:creationId xmlns:a16="http://schemas.microsoft.com/office/drawing/2014/main" id="{8C6699C6-3DF7-6316-6003-7D585D497615}"/>
              </a:ext>
            </a:extLst>
          </p:cNvPr>
          <p:cNvSpPr>
            <a:spLocks noGrp="1"/>
          </p:cNvSpPr>
          <p:nvPr>
            <p:ph type="body" idx="1"/>
          </p:nvPr>
        </p:nvSpPr>
        <p:spPr/>
        <p:txBody>
          <a:bodyPr/>
          <a:lstStyle/>
          <a:p>
            <a:pPr marL="342900" marR="694690" lvl="0" indent="-342900" algn="just">
              <a:lnSpc>
                <a:spcPct val="150000"/>
              </a:lnSpc>
              <a:spcBef>
                <a:spcPts val="680"/>
              </a:spcBef>
              <a:spcAft>
                <a:spcPts val="0"/>
              </a:spcAft>
              <a:buFont typeface="Wingdings" panose="05000000000000000000" pitchFamily="2" charset="2"/>
              <a:buChar char=""/>
            </a:pPr>
            <a:r>
              <a:rPr lang="en-US" sz="2400">
                <a:effectLst/>
                <a:latin typeface="Times New Roman"/>
                <a:ea typeface="Times New Roman" panose="02020603050405020304" pitchFamily="18" charset="0"/>
              </a:rPr>
              <a:t>Participated in the </a:t>
            </a:r>
            <a:r>
              <a:rPr lang="en-US" sz="2400" err="1">
                <a:effectLst/>
                <a:latin typeface="Times New Roman"/>
                <a:ea typeface="Times New Roman" panose="02020603050405020304" pitchFamily="18" charset="0"/>
              </a:rPr>
              <a:t>Abhiyantrix</a:t>
            </a:r>
            <a:r>
              <a:rPr lang="en-US" sz="2400">
                <a:effectLst/>
                <a:latin typeface="Times New Roman"/>
                <a:ea typeface="Times New Roman" panose="02020603050405020304" pitchFamily="18" charset="0"/>
              </a:rPr>
              <a:t> 2024 college paper presentation competition, held online and organized by PCCOE's Department of Electronics &amp; Telecommunication in Pune.</a:t>
            </a:r>
          </a:p>
          <a:p>
            <a:pPr marL="923290" marR="694690" indent="0" algn="just">
              <a:lnSpc>
                <a:spcPct val="150000"/>
              </a:lnSpc>
              <a:spcBef>
                <a:spcPts val="680"/>
              </a:spcBef>
              <a:spcAft>
                <a:spcPts val="0"/>
              </a:spcAft>
            </a:pPr>
            <a:endParaRPr lang="en-US" sz="2400">
              <a:effectLst/>
              <a:latin typeface="Times New Roman" panose="02020603050405020304" pitchFamily="18" charset="0"/>
              <a:ea typeface="Times New Roman" panose="02020603050405020304" pitchFamily="18" charset="0"/>
            </a:endParaRPr>
          </a:p>
          <a:p>
            <a:pPr marL="0" marR="694690" lvl="0" indent="0" algn="just">
              <a:lnSpc>
                <a:spcPct val="150000"/>
              </a:lnSpc>
              <a:spcBef>
                <a:spcPts val="680"/>
              </a:spcBef>
              <a:spcAft>
                <a:spcPts val="0"/>
              </a:spcAft>
              <a:buNone/>
            </a:pPr>
            <a:endParaRPr lang="en-US" sz="2400">
              <a:effectLst/>
              <a:highlight>
                <a:srgbClr val="FFFFFF"/>
              </a:highlight>
              <a:latin typeface="Times New Roman" panose="02020603050405020304" pitchFamily="18" charset="0"/>
              <a:ea typeface="Times New Roman" panose="02020603050405020304" pitchFamily="18" charset="0"/>
            </a:endParaRPr>
          </a:p>
          <a:p>
            <a:pPr marL="114300" indent="0">
              <a:buNone/>
            </a:pPr>
            <a:endParaRPr lang="en-US"/>
          </a:p>
        </p:txBody>
      </p:sp>
      <p:sp>
        <p:nvSpPr>
          <p:cNvPr id="4" name="Slide Number Placeholder 3">
            <a:extLst>
              <a:ext uri="{FF2B5EF4-FFF2-40B4-BE49-F238E27FC236}">
                <a16:creationId xmlns:a16="http://schemas.microsoft.com/office/drawing/2014/main" id="{472C896C-1CDC-1647-B2C3-F30DE5D5A8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33</a:t>
            </a:fld>
            <a:endParaRPr lang="en-US"/>
          </a:p>
        </p:txBody>
      </p:sp>
    </p:spTree>
    <p:extLst>
      <p:ext uri="{BB962C8B-B14F-4D97-AF65-F5344CB8AC3E}">
        <p14:creationId xmlns:p14="http://schemas.microsoft.com/office/powerpoint/2010/main" val="17246791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
          <p:cNvSpPr txBox="1">
            <a:spLocks noGrp="1"/>
          </p:cNvSpPr>
          <p:nvPr>
            <p:ph type="body" idx="1"/>
          </p:nvPr>
        </p:nvSpPr>
        <p:spPr>
          <a:xfrm>
            <a:off x="101600" y="1038782"/>
            <a:ext cx="11978640" cy="52200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r>
              <a:rPr lang="en-US"/>
              <a:t>                                    </a:t>
            </a:r>
            <a:endParaRPr/>
          </a:p>
        </p:txBody>
      </p:sp>
      <p:sp>
        <p:nvSpPr>
          <p:cNvPr id="212" name="Google Shape;212;p3"/>
          <p:cNvSpPr txBox="1"/>
          <p:nvPr/>
        </p:nvSpPr>
        <p:spPr>
          <a:xfrm>
            <a:off x="4373282" y="3648782"/>
            <a:ext cx="322729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chemeClr val="dk1"/>
                </a:solidFill>
                <a:latin typeface="Calibri"/>
                <a:ea typeface="Calibri"/>
                <a:cs typeface="Calibri"/>
                <a:sym typeface="Calibri"/>
              </a:rPr>
              <a:t> </a:t>
            </a:r>
            <a:r>
              <a:rPr lang="en-US" sz="3600" b="0" i="0" u="none" strike="noStrike" cap="none">
                <a:solidFill>
                  <a:schemeClr val="dk1"/>
                </a:solidFill>
                <a:latin typeface="Times New Roman"/>
                <a:ea typeface="Times New Roman"/>
                <a:cs typeface="Times New Roman"/>
                <a:sym typeface="Times New Roman"/>
              </a:rPr>
              <a:t>Any Questions</a:t>
            </a:r>
            <a:r>
              <a:rPr lang="en-US" sz="2800" b="0" i="0" u="none" strike="noStrike" cap="none">
                <a:solidFill>
                  <a:schemeClr val="dk1"/>
                </a:solidFill>
                <a:latin typeface="Times New Roman"/>
                <a:ea typeface="Times New Roman"/>
                <a:cs typeface="Times New Roman"/>
                <a:sym typeface="Times New Roman"/>
              </a:rPr>
              <a:t>?</a:t>
            </a:r>
            <a:endParaRPr sz="2800" b="0" i="0" u="none" strike="noStrike" cap="none">
              <a:solidFill>
                <a:schemeClr val="dk1"/>
              </a:solidFill>
              <a:latin typeface="Times New Roman"/>
              <a:ea typeface="Times New Roman"/>
              <a:cs typeface="Times New Roman"/>
              <a:sym typeface="Times New Roman"/>
            </a:endParaRPr>
          </a:p>
        </p:txBody>
      </p:sp>
      <p:sp>
        <p:nvSpPr>
          <p:cNvPr id="213" name="Google Shape;213;p3"/>
          <p:cNvSpPr txBox="1"/>
          <p:nvPr/>
        </p:nvSpPr>
        <p:spPr>
          <a:xfrm>
            <a:off x="2078229" y="1588655"/>
            <a:ext cx="7817400" cy="110799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6600"/>
              <a:buFont typeface="Arial"/>
              <a:buNone/>
            </a:pPr>
            <a:r>
              <a:rPr lang="en-US" sz="6600" b="0" i="0" u="none" strike="noStrike" cap="none">
                <a:solidFill>
                  <a:schemeClr val="dk1"/>
                </a:solidFill>
                <a:latin typeface="Calibri"/>
                <a:ea typeface="Calibri"/>
                <a:cs typeface="Calibri"/>
                <a:sym typeface="Calibri"/>
              </a:rPr>
              <a:t>  </a:t>
            </a:r>
            <a:r>
              <a:rPr lang="en-US" sz="6600" b="0" i="0" u="none" strike="noStrike" cap="none">
                <a:solidFill>
                  <a:schemeClr val="dk1"/>
                </a:solidFill>
                <a:latin typeface="Times New Roman"/>
                <a:ea typeface="Times New Roman"/>
                <a:cs typeface="Times New Roman"/>
                <a:sym typeface="Times New Roman"/>
              </a:rPr>
              <a:t>THANK YOU</a:t>
            </a:r>
            <a:endParaRPr sz="6600" b="0" i="0" u="none" strike="noStrike" cap="none">
              <a:solidFill>
                <a:schemeClr val="dk1"/>
              </a:solidFill>
              <a:latin typeface="Times New Roman"/>
              <a:ea typeface="Times New Roman"/>
              <a:cs typeface="Times New Roman"/>
              <a:sym typeface="Times New Roman"/>
            </a:endParaRPr>
          </a:p>
        </p:txBody>
      </p:sp>
      <p:sp>
        <p:nvSpPr>
          <p:cNvPr id="214" name="Google Shape;214;p3"/>
          <p:cNvSpPr txBox="1">
            <a:spLocks noGrp="1"/>
          </p:cNvSpPr>
          <p:nvPr>
            <p:ph type="sldNum" idx="12"/>
          </p:nvPr>
        </p:nvSpPr>
        <p:spPr>
          <a:xfrm>
            <a:off x="9341400" y="6523670"/>
            <a:ext cx="2743200" cy="27432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34</a:t>
            </a:fld>
            <a:endParaRPr>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g2c9e0f00740_0_11"/>
          <p:cNvSpPr txBox="1">
            <a:spLocks noGrp="1"/>
          </p:cNvSpPr>
          <p:nvPr>
            <p:ph type="title"/>
          </p:nvPr>
        </p:nvSpPr>
        <p:spPr>
          <a:xfrm>
            <a:off x="101600" y="68034"/>
            <a:ext cx="11065800" cy="720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latin typeface="Times New Roman" panose="02020603050405020304" pitchFamily="18" charset="0"/>
                <a:cs typeface="Times New Roman" panose="02020603050405020304" pitchFamily="18" charset="0"/>
              </a:rPr>
              <a:t>Problem Statement</a:t>
            </a:r>
            <a:endParaRPr>
              <a:latin typeface="Times New Roman" panose="02020603050405020304" pitchFamily="18" charset="0"/>
              <a:cs typeface="Times New Roman" panose="02020603050405020304" pitchFamily="18" charset="0"/>
            </a:endParaRPr>
          </a:p>
        </p:txBody>
      </p:sp>
      <p:sp>
        <p:nvSpPr>
          <p:cNvPr id="123" name="Google Shape;123;g2c9e0f00740_0_11"/>
          <p:cNvSpPr txBox="1">
            <a:spLocks noGrp="1"/>
          </p:cNvSpPr>
          <p:nvPr>
            <p:ph type="body" idx="1"/>
          </p:nvPr>
        </p:nvSpPr>
        <p:spPr>
          <a:xfrm>
            <a:off x="478403" y="1005164"/>
            <a:ext cx="10034859" cy="2788323"/>
          </a:xfrm>
          <a:prstGeom prst="rect">
            <a:avLst/>
          </a:prstGeom>
        </p:spPr>
        <p:txBody>
          <a:bodyPr spcFirstLastPara="1" wrap="square" lIns="91425" tIns="45700" rIns="91425" bIns="45700" anchor="t" anchorCtr="0">
            <a:normAutofit/>
          </a:bodyPr>
          <a:lstStyle/>
          <a:p>
            <a:pPr algn="just">
              <a:buNone/>
            </a:pPr>
            <a:r>
              <a:rPr lang="en-US">
                <a:solidFill>
                  <a:srgbClr val="543E34"/>
                </a:solidFill>
                <a:latin typeface="Times New Roman"/>
                <a:ea typeface="Cambria"/>
              </a:rPr>
              <a:t> How Contain-Based Sewage Monitoring System addresses current urban sewage management gaps by improving real-time monitoring, proactive maintenance, and regulatory compliance to enhance wastewater infrastructure efficiency and environmental safety</a:t>
            </a:r>
            <a:endParaRPr lang="en-US">
              <a:latin typeface="Times New Roman"/>
              <a:ea typeface="Cambria"/>
            </a:endParaRPr>
          </a:p>
        </p:txBody>
      </p:sp>
      <p:sp>
        <p:nvSpPr>
          <p:cNvPr id="124" name="Google Shape;124;g2c9e0f00740_0_11"/>
          <p:cNvSpPr txBox="1">
            <a:spLocks noGrp="1"/>
          </p:cNvSpPr>
          <p:nvPr>
            <p:ph type="sldNum" idx="12"/>
          </p:nvPr>
        </p:nvSpPr>
        <p:spPr>
          <a:xfrm>
            <a:off x="9341400" y="6523670"/>
            <a:ext cx="2743200" cy="2742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70575-96F5-5AE4-0BE9-5C1CC2D4CD68}"/>
              </a:ext>
            </a:extLst>
          </p:cNvPr>
          <p:cNvSpPr>
            <a:spLocks noGrp="1"/>
          </p:cNvSpPr>
          <p:nvPr>
            <p:ph type="title"/>
          </p:nvPr>
        </p:nvSpPr>
        <p:spPr/>
        <p:txBody>
          <a:bodyPr>
            <a:normAutofit/>
          </a:bodyPr>
          <a:lstStyle/>
          <a:p>
            <a:r>
              <a:rPr lang="en-US">
                <a:latin typeface="Times New Roman" panose="02020603050405020304" pitchFamily="18" charset="0"/>
                <a:cs typeface="Times New Roman" panose="02020603050405020304" pitchFamily="18" charset="0"/>
              </a:rPr>
              <a:t>Objectives</a:t>
            </a:r>
          </a:p>
        </p:txBody>
      </p:sp>
      <p:sp>
        <p:nvSpPr>
          <p:cNvPr id="3" name="Text Placeholder 2">
            <a:extLst>
              <a:ext uri="{FF2B5EF4-FFF2-40B4-BE49-F238E27FC236}">
                <a16:creationId xmlns:a16="http://schemas.microsoft.com/office/drawing/2014/main" id="{67205CEB-7016-9F95-79C4-6E98674EE1DC}"/>
              </a:ext>
            </a:extLst>
          </p:cNvPr>
          <p:cNvSpPr>
            <a:spLocks noGrp="1"/>
          </p:cNvSpPr>
          <p:nvPr>
            <p:ph type="body" idx="1"/>
          </p:nvPr>
        </p:nvSpPr>
        <p:spPr/>
        <p:txBody>
          <a:bodyPr/>
          <a:lstStyle/>
          <a:p>
            <a:r>
              <a:rPr lang="en-US" dirty="0">
                <a:latin typeface="Times New Roman"/>
                <a:cs typeface="Times New Roman"/>
              </a:rPr>
              <a:t>To provide a methodology to carry out the intended task based on the previous research and newly added functionalities or by different methods.              </a:t>
            </a:r>
          </a:p>
          <a:p>
            <a:r>
              <a:rPr lang="en-US" dirty="0">
                <a:latin typeface="Times New Roman"/>
                <a:cs typeface="Times New Roman"/>
              </a:rPr>
              <a:t>To revolutionize urban sewage management by integrating advanced sensor technology, real-time data analytics, and Internet of Things (IoT) connectivity. </a:t>
            </a:r>
          </a:p>
          <a:p>
            <a:r>
              <a:rPr lang="en-US" dirty="0">
                <a:latin typeface="Times New Roman"/>
                <a:cs typeface="Times New Roman"/>
              </a:rPr>
              <a:t>To connect the Sewage Monitoring System to IOT.</a:t>
            </a:r>
            <a:endParaRPr lang="en-US" dirty="0">
              <a:latin typeface="Times New Roman"/>
            </a:endParaRPr>
          </a:p>
        </p:txBody>
      </p:sp>
      <p:sp>
        <p:nvSpPr>
          <p:cNvPr id="4" name="Slide Number Placeholder 3">
            <a:extLst>
              <a:ext uri="{FF2B5EF4-FFF2-40B4-BE49-F238E27FC236}">
                <a16:creationId xmlns:a16="http://schemas.microsoft.com/office/drawing/2014/main" id="{980CAEE0-9970-4994-6F68-08BB9B071D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5</a:t>
            </a:fld>
            <a:endParaRPr lang="en-US"/>
          </a:p>
        </p:txBody>
      </p:sp>
    </p:spTree>
    <p:extLst>
      <p:ext uri="{BB962C8B-B14F-4D97-AF65-F5344CB8AC3E}">
        <p14:creationId xmlns:p14="http://schemas.microsoft.com/office/powerpoint/2010/main" val="2679293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31D02-96C3-477D-7245-01EF5BA199C6}"/>
              </a:ext>
            </a:extLst>
          </p:cNvPr>
          <p:cNvSpPr>
            <a:spLocks noGrp="1"/>
          </p:cNvSpPr>
          <p:nvPr>
            <p:ph type="title"/>
          </p:nvPr>
        </p:nvSpPr>
        <p:spPr/>
        <p:txBody>
          <a:bodyPr/>
          <a:lstStyle/>
          <a:p>
            <a:r>
              <a:rPr lang="en-US"/>
              <a:t>Aim</a:t>
            </a:r>
          </a:p>
        </p:txBody>
      </p:sp>
      <p:sp>
        <p:nvSpPr>
          <p:cNvPr id="3" name="Text Placeholder 2">
            <a:extLst>
              <a:ext uri="{FF2B5EF4-FFF2-40B4-BE49-F238E27FC236}">
                <a16:creationId xmlns:a16="http://schemas.microsoft.com/office/drawing/2014/main" id="{AB62EFF4-977B-68D5-B813-4B0718CCD93B}"/>
              </a:ext>
            </a:extLst>
          </p:cNvPr>
          <p:cNvSpPr>
            <a:spLocks noGrp="1"/>
          </p:cNvSpPr>
          <p:nvPr>
            <p:ph type="body" idx="1"/>
          </p:nvPr>
        </p:nvSpPr>
        <p:spPr/>
        <p:txBody>
          <a:bodyPr/>
          <a:lstStyle/>
          <a:p>
            <a:endParaRPr lang="en-US">
              <a:effectLst/>
              <a:highlight>
                <a:srgbClr val="FFFFFF"/>
              </a:highlight>
              <a:latin typeface="Times New Roman" panose="02020603050405020304" pitchFamily="18" charset="0"/>
              <a:ea typeface="Times New Roman" panose="02020603050405020304" pitchFamily="18" charset="0"/>
            </a:endParaRPr>
          </a:p>
          <a:p>
            <a:pPr marL="114300" indent="0">
              <a:buNone/>
            </a:pPr>
            <a:endParaRPr lang="en-US"/>
          </a:p>
        </p:txBody>
      </p:sp>
      <p:sp>
        <p:nvSpPr>
          <p:cNvPr id="4" name="Slide Number Placeholder 3">
            <a:extLst>
              <a:ext uri="{FF2B5EF4-FFF2-40B4-BE49-F238E27FC236}">
                <a16:creationId xmlns:a16="http://schemas.microsoft.com/office/drawing/2014/main" id="{453CE0FF-0AC0-4386-1C61-28EA6263BA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
        <p:nvSpPr>
          <p:cNvPr id="5" name="TextBox 4">
            <a:extLst>
              <a:ext uri="{FF2B5EF4-FFF2-40B4-BE49-F238E27FC236}">
                <a16:creationId xmlns:a16="http://schemas.microsoft.com/office/drawing/2014/main" id="{878693D0-F382-A0EB-87DD-9BB217577799}"/>
              </a:ext>
            </a:extLst>
          </p:cNvPr>
          <p:cNvSpPr txBox="1"/>
          <p:nvPr/>
        </p:nvSpPr>
        <p:spPr>
          <a:xfrm>
            <a:off x="106731" y="1316967"/>
            <a:ext cx="1062199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694690" algn="just"/>
            <a:r>
              <a:rPr lang="en-US" sz="2000">
                <a:latin typeface="Times New Roman"/>
              </a:rPr>
              <a:t>To enhance monitoring accuracy, enable proactive maintenance, mitigate environmental risks, optimize resource utilization, and ensure regulatory compliance, fostering sustainable and efficient wastewater infrastructure management.</a:t>
            </a:r>
          </a:p>
        </p:txBody>
      </p:sp>
    </p:spTree>
    <p:extLst>
      <p:ext uri="{BB962C8B-B14F-4D97-AF65-F5344CB8AC3E}">
        <p14:creationId xmlns:p14="http://schemas.microsoft.com/office/powerpoint/2010/main" val="2043536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E622F-A14C-28A6-8D58-EF349B3D984C}"/>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Literature Review</a:t>
            </a:r>
            <a:endParaRPr lang="en-US"/>
          </a:p>
        </p:txBody>
      </p:sp>
      <p:sp>
        <p:nvSpPr>
          <p:cNvPr id="3" name="Text Placeholder 2">
            <a:extLst>
              <a:ext uri="{FF2B5EF4-FFF2-40B4-BE49-F238E27FC236}">
                <a16:creationId xmlns:a16="http://schemas.microsoft.com/office/drawing/2014/main" id="{18E64281-50BB-409B-3CDB-0FB791BD070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909F1EC-3E2E-9D8F-247C-71A80FC704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graphicFrame>
        <p:nvGraphicFramePr>
          <p:cNvPr id="6" name="Table 5">
            <a:extLst>
              <a:ext uri="{FF2B5EF4-FFF2-40B4-BE49-F238E27FC236}">
                <a16:creationId xmlns:a16="http://schemas.microsoft.com/office/drawing/2014/main" id="{589FA8C8-683F-DDEF-9A36-58C7C69955F3}"/>
              </a:ext>
            </a:extLst>
          </p:cNvPr>
          <p:cNvGraphicFramePr>
            <a:graphicFrameLocks noGrp="1"/>
          </p:cNvGraphicFramePr>
          <p:nvPr>
            <p:extLst>
              <p:ext uri="{D42A27DB-BD31-4B8C-83A1-F6EECF244321}">
                <p14:modId xmlns:p14="http://schemas.microsoft.com/office/powerpoint/2010/main" val="2093819365"/>
              </p:ext>
            </p:extLst>
          </p:nvPr>
        </p:nvGraphicFramePr>
        <p:xfrm>
          <a:off x="201283" y="1107056"/>
          <a:ext cx="11861389" cy="4851938"/>
        </p:xfrm>
        <a:graphic>
          <a:graphicData uri="http://schemas.openxmlformats.org/drawingml/2006/table">
            <a:tbl>
              <a:tblPr firstRow="1" firstCol="1" bandRow="1">
                <a:tableStyleId>{5C22544A-7EE6-4342-B048-85BDC9FD1C3A}</a:tableStyleId>
              </a:tblPr>
              <a:tblGrid>
                <a:gridCol w="599952">
                  <a:extLst>
                    <a:ext uri="{9D8B030D-6E8A-4147-A177-3AD203B41FA5}">
                      <a16:colId xmlns:a16="http://schemas.microsoft.com/office/drawing/2014/main" val="1249203938"/>
                    </a:ext>
                  </a:extLst>
                </a:gridCol>
                <a:gridCol w="2051892">
                  <a:extLst>
                    <a:ext uri="{9D8B030D-6E8A-4147-A177-3AD203B41FA5}">
                      <a16:colId xmlns:a16="http://schemas.microsoft.com/office/drawing/2014/main" val="2372899918"/>
                    </a:ext>
                  </a:extLst>
                </a:gridCol>
                <a:gridCol w="1493740">
                  <a:extLst>
                    <a:ext uri="{9D8B030D-6E8A-4147-A177-3AD203B41FA5}">
                      <a16:colId xmlns:a16="http://schemas.microsoft.com/office/drawing/2014/main" val="2055633985"/>
                    </a:ext>
                  </a:extLst>
                </a:gridCol>
                <a:gridCol w="1562655">
                  <a:extLst>
                    <a:ext uri="{9D8B030D-6E8A-4147-A177-3AD203B41FA5}">
                      <a16:colId xmlns:a16="http://schemas.microsoft.com/office/drawing/2014/main" val="1022330956"/>
                    </a:ext>
                  </a:extLst>
                </a:gridCol>
                <a:gridCol w="3514825">
                  <a:extLst>
                    <a:ext uri="{9D8B030D-6E8A-4147-A177-3AD203B41FA5}">
                      <a16:colId xmlns:a16="http://schemas.microsoft.com/office/drawing/2014/main" val="2662442686"/>
                    </a:ext>
                  </a:extLst>
                </a:gridCol>
                <a:gridCol w="2638325">
                  <a:extLst>
                    <a:ext uri="{9D8B030D-6E8A-4147-A177-3AD203B41FA5}">
                      <a16:colId xmlns:a16="http://schemas.microsoft.com/office/drawing/2014/main" val="1423344284"/>
                    </a:ext>
                  </a:extLst>
                </a:gridCol>
              </a:tblGrid>
              <a:tr h="612379">
                <a:tc>
                  <a:txBody>
                    <a:bodyPr/>
                    <a:lstStyle/>
                    <a:p>
                      <a:pPr marL="0" marR="0" algn="l">
                        <a:lnSpc>
                          <a:spcPct val="115000"/>
                        </a:lnSpc>
                        <a:spcBef>
                          <a:spcPts val="0"/>
                        </a:spcBef>
                        <a:spcAft>
                          <a:spcPts val="0"/>
                        </a:spcAft>
                      </a:pPr>
                      <a:r>
                        <a:rPr lang="en-IN" sz="1600">
                          <a:effectLst/>
                          <a:latin typeface="Times New Roman"/>
                          <a:cs typeface="Times New Roman"/>
                        </a:rPr>
                        <a:t>Sr.</a:t>
                      </a:r>
                      <a:br>
                        <a:rPr lang="en-IN" sz="1600">
                          <a:effectLst/>
                          <a:latin typeface="Times New Roman"/>
                          <a:cs typeface="Times New Roman"/>
                        </a:rPr>
                      </a:br>
                      <a:r>
                        <a:rPr lang="en-IN" sz="1600">
                          <a:effectLst/>
                          <a:latin typeface="Times New Roman"/>
                          <a:cs typeface="Times New Roman"/>
                        </a:rPr>
                        <a:t>No</a:t>
                      </a:r>
                      <a:endParaRPr lang="en-US" sz="1600">
                        <a:effectLst/>
                        <a:latin typeface="Times New Roman"/>
                        <a:ea typeface="Times New Roman" panose="02020603050405020304" pitchFamily="18" charset="0"/>
                        <a:cs typeface="Times New Roman"/>
                      </a:endParaRPr>
                    </a:p>
                  </a:txBody>
                  <a:tcPr marL="47613" marR="47613" marT="0" marB="0"/>
                </a:tc>
                <a:tc>
                  <a:txBody>
                    <a:bodyPr/>
                    <a:lstStyle/>
                    <a:p>
                      <a:pPr marL="0" marR="0" algn="l">
                        <a:lnSpc>
                          <a:spcPct val="115000"/>
                        </a:lnSpc>
                        <a:spcBef>
                          <a:spcPts val="0"/>
                        </a:spcBef>
                        <a:spcAft>
                          <a:spcPts val="0"/>
                        </a:spcAft>
                      </a:pPr>
                      <a:r>
                        <a:rPr lang="en-IN" sz="1600">
                          <a:effectLst/>
                          <a:latin typeface="Times New Roman"/>
                          <a:cs typeface="Times New Roman"/>
                        </a:rPr>
                        <a:t>Title</a:t>
                      </a:r>
                      <a:endParaRPr lang="en-US" sz="1600">
                        <a:effectLst/>
                        <a:latin typeface="Times New Roman"/>
                        <a:ea typeface="Times New Roman" panose="02020603050405020304" pitchFamily="18" charset="0"/>
                        <a:cs typeface="Times New Roman"/>
                      </a:endParaRPr>
                    </a:p>
                  </a:txBody>
                  <a:tcPr marL="47613" marR="47613" marT="0" marB="0"/>
                </a:tc>
                <a:tc>
                  <a:txBody>
                    <a:bodyPr/>
                    <a:lstStyle/>
                    <a:p>
                      <a:pPr marL="0" marR="0" algn="l">
                        <a:lnSpc>
                          <a:spcPct val="115000"/>
                        </a:lnSpc>
                        <a:spcBef>
                          <a:spcPts val="0"/>
                        </a:spcBef>
                        <a:spcAft>
                          <a:spcPts val="0"/>
                        </a:spcAft>
                      </a:pPr>
                      <a:r>
                        <a:rPr lang="en-IN" sz="1600">
                          <a:effectLst/>
                          <a:latin typeface="Times New Roman"/>
                          <a:cs typeface="Times New Roman"/>
                        </a:rPr>
                        <a:t>Year</a:t>
                      </a:r>
                      <a:endParaRPr lang="en-US" sz="1600">
                        <a:effectLst/>
                        <a:latin typeface="Times New Roman"/>
                        <a:ea typeface="Times New Roman" panose="02020603050405020304" pitchFamily="18" charset="0"/>
                        <a:cs typeface="Times New Roman"/>
                      </a:endParaRPr>
                    </a:p>
                  </a:txBody>
                  <a:tcPr marL="47613" marR="47613" marT="0" marB="0"/>
                </a:tc>
                <a:tc>
                  <a:txBody>
                    <a:bodyPr/>
                    <a:lstStyle/>
                    <a:p>
                      <a:pPr marL="0" marR="0" algn="l">
                        <a:lnSpc>
                          <a:spcPct val="115000"/>
                        </a:lnSpc>
                        <a:spcBef>
                          <a:spcPts val="0"/>
                        </a:spcBef>
                        <a:spcAft>
                          <a:spcPts val="0"/>
                        </a:spcAft>
                      </a:pPr>
                      <a:r>
                        <a:rPr lang="en-IN" sz="1600">
                          <a:effectLst/>
                          <a:latin typeface="Times New Roman"/>
                          <a:cs typeface="Times New Roman"/>
                        </a:rPr>
                        <a:t>Publication</a:t>
                      </a:r>
                      <a:endParaRPr lang="en-US" sz="1600">
                        <a:effectLst/>
                        <a:latin typeface="Times New Roman"/>
                        <a:ea typeface="Times New Roman" panose="02020603050405020304" pitchFamily="18" charset="0"/>
                        <a:cs typeface="Times New Roman"/>
                      </a:endParaRPr>
                    </a:p>
                  </a:txBody>
                  <a:tcPr marL="47613" marR="47613" marT="0" marB="0"/>
                </a:tc>
                <a:tc>
                  <a:txBody>
                    <a:bodyPr/>
                    <a:lstStyle/>
                    <a:p>
                      <a:pPr marL="0" marR="0" algn="l">
                        <a:lnSpc>
                          <a:spcPct val="115000"/>
                        </a:lnSpc>
                        <a:spcBef>
                          <a:spcPts val="0"/>
                        </a:spcBef>
                        <a:spcAft>
                          <a:spcPts val="0"/>
                        </a:spcAft>
                      </a:pPr>
                      <a:r>
                        <a:rPr lang="en-IN" sz="1600">
                          <a:effectLst/>
                          <a:latin typeface="Times New Roman"/>
                          <a:cs typeface="Times New Roman"/>
                        </a:rPr>
                        <a:t>Methodology</a:t>
                      </a:r>
                      <a:endParaRPr lang="en-US" sz="1600">
                        <a:effectLst/>
                        <a:latin typeface="Times New Roman"/>
                        <a:ea typeface="Times New Roman" panose="02020603050405020304" pitchFamily="18" charset="0"/>
                        <a:cs typeface="Times New Roman"/>
                      </a:endParaRPr>
                    </a:p>
                  </a:txBody>
                  <a:tcPr marL="47613" marR="47613" marT="0" marB="0"/>
                </a:tc>
                <a:tc>
                  <a:txBody>
                    <a:bodyPr/>
                    <a:lstStyle/>
                    <a:p>
                      <a:pPr marL="0" marR="0" algn="l">
                        <a:lnSpc>
                          <a:spcPct val="115000"/>
                        </a:lnSpc>
                        <a:spcBef>
                          <a:spcPts val="0"/>
                        </a:spcBef>
                        <a:spcAft>
                          <a:spcPts val="0"/>
                        </a:spcAft>
                      </a:pPr>
                      <a:r>
                        <a:rPr lang="en-IN" sz="1600">
                          <a:effectLst/>
                          <a:latin typeface="Times New Roman"/>
                          <a:cs typeface="Times New Roman"/>
                        </a:rPr>
                        <a:t>Conclusion</a:t>
                      </a:r>
                      <a:endParaRPr lang="en-US" sz="1600">
                        <a:effectLst/>
                        <a:latin typeface="Times New Roman"/>
                        <a:ea typeface="Times New Roman" panose="02020603050405020304" pitchFamily="18" charset="0"/>
                        <a:cs typeface="Times New Roman"/>
                      </a:endParaRPr>
                    </a:p>
                  </a:txBody>
                  <a:tcPr marL="47613" marR="47613" marT="0" marB="0"/>
                </a:tc>
                <a:extLst>
                  <a:ext uri="{0D108BD9-81ED-4DB2-BD59-A6C34878D82A}">
                    <a16:rowId xmlns:a16="http://schemas.microsoft.com/office/drawing/2014/main" val="3846830846"/>
                  </a:ext>
                </a:extLst>
              </a:tr>
              <a:tr h="4239559">
                <a:tc>
                  <a:txBody>
                    <a:bodyPr/>
                    <a:lstStyle/>
                    <a:p>
                      <a:pPr marL="0" marR="0" algn="l">
                        <a:lnSpc>
                          <a:spcPct val="115000"/>
                        </a:lnSpc>
                        <a:spcBef>
                          <a:spcPts val="0"/>
                        </a:spcBef>
                        <a:spcAft>
                          <a:spcPts val="0"/>
                        </a:spcAft>
                      </a:pPr>
                      <a:r>
                        <a:rPr lang="en-IN" sz="1600">
                          <a:effectLst/>
                          <a:latin typeface="Times New Roman"/>
                          <a:cs typeface="Times New Roman"/>
                        </a:rPr>
                        <a:t>1</a:t>
                      </a:r>
                      <a:endParaRPr lang="en-US" sz="1600">
                        <a:effectLst/>
                        <a:latin typeface="Times New Roman"/>
                        <a:ea typeface="Times New Roman" panose="02020603050405020304" pitchFamily="18" charset="0"/>
                        <a:cs typeface="Times New Roman"/>
                      </a:endParaRPr>
                    </a:p>
                  </a:txBody>
                  <a:tcPr marL="47613" marR="47613" marT="0" marB="0"/>
                </a:tc>
                <a:tc>
                  <a:txBody>
                    <a:bodyPr/>
                    <a:lstStyle/>
                    <a:p>
                      <a:pPr lvl="0" algn="just">
                        <a:lnSpc>
                          <a:spcPct val="100000"/>
                        </a:lnSpc>
                        <a:spcBef>
                          <a:spcPts val="0"/>
                        </a:spcBef>
                        <a:spcAft>
                          <a:spcPts val="0"/>
                        </a:spcAft>
                        <a:buNone/>
                      </a:pPr>
                      <a:r>
                        <a:rPr lang="en-IN" sz="1400" b="0" i="0" u="none" strike="noStrike" noProof="0">
                          <a:solidFill>
                            <a:srgbClr val="543E34"/>
                          </a:solidFill>
                          <a:effectLst/>
                          <a:latin typeface="Times New Roman"/>
                        </a:rPr>
                        <a:t>Renovation of automation system based on Industrial Internet of Things: A case study of a sewage treatment plant</a:t>
                      </a:r>
                      <a:endParaRPr lang="en-IN"/>
                    </a:p>
                    <a:p>
                      <a:pPr marL="0" marR="0" lvl="0" algn="l">
                        <a:lnSpc>
                          <a:spcPct val="114999"/>
                        </a:lnSpc>
                        <a:spcBef>
                          <a:spcPts val="0"/>
                        </a:spcBef>
                        <a:spcAft>
                          <a:spcPts val="0"/>
                        </a:spcAft>
                        <a:buNone/>
                      </a:pPr>
                      <a:endParaRPr lang="en-IN" sz="1200">
                        <a:effectLst/>
                        <a:latin typeface="Times New Roman"/>
                        <a:cs typeface="Times New Roman"/>
                      </a:endParaRPr>
                    </a:p>
                  </a:txBody>
                  <a:tcPr marL="47613" marR="47613" marT="0" marB="0"/>
                </a:tc>
                <a:tc>
                  <a:txBody>
                    <a:bodyPr/>
                    <a:lstStyle/>
                    <a:p>
                      <a:pPr marL="0" marR="0" algn="l">
                        <a:lnSpc>
                          <a:spcPct val="115000"/>
                        </a:lnSpc>
                        <a:spcBef>
                          <a:spcPts val="0"/>
                        </a:spcBef>
                        <a:spcAft>
                          <a:spcPts val="0"/>
                        </a:spcAft>
                      </a:pPr>
                      <a:br>
                        <a:rPr lang="en-IN" sz="1200">
                          <a:latin typeface="Times New Roman"/>
                        </a:rPr>
                      </a:br>
                      <a:r>
                        <a:rPr lang="en-US" sz="1200">
                          <a:latin typeface="Times New Roman"/>
                        </a:rPr>
                        <a:t>2020</a:t>
                      </a:r>
                      <a:endParaRPr lang="en-US" sz="1200">
                        <a:latin typeface="Times New Roman"/>
                        <a:ea typeface="Times New Roman" panose="02020603050405020304" pitchFamily="18" charset="0"/>
                      </a:endParaRPr>
                    </a:p>
                  </a:txBody>
                  <a:tcPr marL="47613" marR="47613" marT="0" marB="0"/>
                </a:tc>
                <a:tc>
                  <a:txBody>
                    <a:bodyPr/>
                    <a:lstStyle/>
                    <a:p>
                      <a:pPr marL="0" marR="0" lvl="0" algn="l">
                        <a:lnSpc>
                          <a:spcPct val="114999"/>
                        </a:lnSpc>
                        <a:spcBef>
                          <a:spcPts val="0"/>
                        </a:spcBef>
                        <a:spcAft>
                          <a:spcPts val="0"/>
                        </a:spcAft>
                        <a:buNone/>
                      </a:pPr>
                      <a:r>
                        <a:rPr lang="en-US" sz="1200">
                          <a:latin typeface="Times New Roman"/>
                        </a:rPr>
                        <a:t>IEEE</a:t>
                      </a:r>
                    </a:p>
                  </a:txBody>
                  <a:tcPr marL="47613" marR="47613" marT="0" marB="0"/>
                </a:tc>
                <a:tc>
                  <a:txBody>
                    <a:bodyPr/>
                    <a:lstStyle/>
                    <a:p>
                      <a:pPr lvl="0" algn="l">
                        <a:lnSpc>
                          <a:spcPct val="100000"/>
                        </a:lnSpc>
                        <a:spcBef>
                          <a:spcPts val="0"/>
                        </a:spcBef>
                        <a:spcAft>
                          <a:spcPts val="0"/>
                        </a:spcAft>
                        <a:buNone/>
                      </a:pPr>
                      <a:r>
                        <a:rPr lang="en-US" sz="1400" b="0" i="0" u="none" strike="noStrike" noProof="0">
                          <a:solidFill>
                            <a:srgbClr val="543E34"/>
                          </a:solidFill>
                          <a:latin typeface="Times New Roman"/>
                        </a:rPr>
                        <a:t>The study implements an IoT-based automation renovation for a sewage treatment plant, utilizing a central controller with an STM32 processor and integrating the We Chat Applet as the extended host computer. The paper details the field hardware system, wide-area monitoring, control application program, management cloud platform, and security technologies.</a:t>
                      </a:r>
                      <a:endParaRPr lang="en-US"/>
                    </a:p>
                    <a:p>
                      <a:pPr marL="0" marR="0" lvl="0" algn="l">
                        <a:lnSpc>
                          <a:spcPct val="114999"/>
                        </a:lnSpc>
                        <a:spcBef>
                          <a:spcPts val="0"/>
                        </a:spcBef>
                        <a:spcAft>
                          <a:spcPts val="0"/>
                        </a:spcAft>
                        <a:buNone/>
                      </a:pPr>
                      <a:endParaRPr lang="en-US" sz="1200">
                        <a:latin typeface="Times New Roman"/>
                      </a:endParaRPr>
                    </a:p>
                  </a:txBody>
                  <a:tcPr marL="47613" marR="47613" marT="0" marB="0"/>
                </a:tc>
                <a:tc>
                  <a:txBody>
                    <a:bodyPr/>
                    <a:lstStyle/>
                    <a:p>
                      <a:pPr lvl="0" algn="just">
                        <a:lnSpc>
                          <a:spcPct val="100000"/>
                        </a:lnSpc>
                        <a:spcBef>
                          <a:spcPts val="0"/>
                        </a:spcBef>
                        <a:spcAft>
                          <a:spcPts val="0"/>
                        </a:spcAft>
                        <a:buNone/>
                      </a:pPr>
                      <a:r>
                        <a:rPr lang="en-US" sz="1400" b="0" i="0" u="none" strike="noStrike" noProof="0">
                          <a:solidFill>
                            <a:srgbClr val="543E34"/>
                          </a:solidFill>
                          <a:latin typeface="Times New Roman"/>
                        </a:rPr>
                        <a:t>The practical application of IoT in upgrading legacy automation devices for a sewage treatment plant demonstrates high accuracy, real-time performance, reliability, and cost-effectiveness. This success underscores the potential of IoT in addressing challenges associated with industrial automation upgrades, offering a valuable contribution to enhancing efficiency and reducing costs in traditional industries.</a:t>
                      </a:r>
                      <a:endParaRPr lang="en-US"/>
                    </a:p>
                    <a:p>
                      <a:pPr marL="0" marR="0" lvl="0" algn="l">
                        <a:lnSpc>
                          <a:spcPct val="114999"/>
                        </a:lnSpc>
                        <a:spcBef>
                          <a:spcPts val="0"/>
                        </a:spcBef>
                        <a:spcAft>
                          <a:spcPts val="0"/>
                        </a:spcAft>
                        <a:buNone/>
                      </a:pPr>
                      <a:endParaRPr lang="en-US" sz="1200">
                        <a:latin typeface="Times New Roman"/>
                      </a:endParaRPr>
                    </a:p>
                  </a:txBody>
                  <a:tcPr marL="47613" marR="47613" marT="0" marB="0"/>
                </a:tc>
                <a:extLst>
                  <a:ext uri="{0D108BD9-81ED-4DB2-BD59-A6C34878D82A}">
                    <a16:rowId xmlns:a16="http://schemas.microsoft.com/office/drawing/2014/main" val="564529065"/>
                  </a:ext>
                </a:extLst>
              </a:tr>
            </a:tbl>
          </a:graphicData>
        </a:graphic>
      </p:graphicFrame>
    </p:spTree>
    <p:extLst>
      <p:ext uri="{BB962C8B-B14F-4D97-AF65-F5344CB8AC3E}">
        <p14:creationId xmlns:p14="http://schemas.microsoft.com/office/powerpoint/2010/main" val="2758089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E622F-A14C-28A6-8D58-EF349B3D984C}"/>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Literature Review</a:t>
            </a:r>
            <a:endParaRPr lang="en-US"/>
          </a:p>
        </p:txBody>
      </p:sp>
      <p:sp>
        <p:nvSpPr>
          <p:cNvPr id="3" name="Text Placeholder 2">
            <a:extLst>
              <a:ext uri="{FF2B5EF4-FFF2-40B4-BE49-F238E27FC236}">
                <a16:creationId xmlns:a16="http://schemas.microsoft.com/office/drawing/2014/main" id="{18E64281-50BB-409B-3CDB-0FB791BD070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909F1EC-3E2E-9D8F-247C-71A80FC704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graphicFrame>
        <p:nvGraphicFramePr>
          <p:cNvPr id="5" name="Table 4">
            <a:extLst>
              <a:ext uri="{FF2B5EF4-FFF2-40B4-BE49-F238E27FC236}">
                <a16:creationId xmlns:a16="http://schemas.microsoft.com/office/drawing/2014/main" id="{8F6F55FB-0922-CA76-60A5-D7D55266E803}"/>
              </a:ext>
            </a:extLst>
          </p:cNvPr>
          <p:cNvGraphicFramePr>
            <a:graphicFrameLocks noGrp="1"/>
          </p:cNvGraphicFramePr>
          <p:nvPr>
            <p:extLst>
              <p:ext uri="{D42A27DB-BD31-4B8C-83A1-F6EECF244321}">
                <p14:modId xmlns:p14="http://schemas.microsoft.com/office/powerpoint/2010/main" val="1848822204"/>
              </p:ext>
            </p:extLst>
          </p:nvPr>
        </p:nvGraphicFramePr>
        <p:xfrm>
          <a:off x="168088" y="1255058"/>
          <a:ext cx="11968943" cy="5603612"/>
        </p:xfrm>
        <a:graphic>
          <a:graphicData uri="http://schemas.openxmlformats.org/drawingml/2006/table">
            <a:tbl>
              <a:tblPr firstRow="1" firstCol="1" bandRow="1">
                <a:tableStyleId>{69CF1AB2-1976-4502-BF36-3FF5EA218861}</a:tableStyleId>
              </a:tblPr>
              <a:tblGrid>
                <a:gridCol w="409150">
                  <a:extLst>
                    <a:ext uri="{9D8B030D-6E8A-4147-A177-3AD203B41FA5}">
                      <a16:colId xmlns:a16="http://schemas.microsoft.com/office/drawing/2014/main" val="1332409721"/>
                    </a:ext>
                  </a:extLst>
                </a:gridCol>
                <a:gridCol w="1399332">
                  <a:extLst>
                    <a:ext uri="{9D8B030D-6E8A-4147-A177-3AD203B41FA5}">
                      <a16:colId xmlns:a16="http://schemas.microsoft.com/office/drawing/2014/main" val="2214484052"/>
                    </a:ext>
                  </a:extLst>
                </a:gridCol>
                <a:gridCol w="1018686">
                  <a:extLst>
                    <a:ext uri="{9D8B030D-6E8A-4147-A177-3AD203B41FA5}">
                      <a16:colId xmlns:a16="http://schemas.microsoft.com/office/drawing/2014/main" val="1088867051"/>
                    </a:ext>
                  </a:extLst>
                </a:gridCol>
                <a:gridCol w="2142054">
                  <a:extLst>
                    <a:ext uri="{9D8B030D-6E8A-4147-A177-3AD203B41FA5}">
                      <a16:colId xmlns:a16="http://schemas.microsoft.com/office/drawing/2014/main" val="1567396894"/>
                    </a:ext>
                  </a:extLst>
                </a:gridCol>
                <a:gridCol w="3031651">
                  <a:extLst>
                    <a:ext uri="{9D8B030D-6E8A-4147-A177-3AD203B41FA5}">
                      <a16:colId xmlns:a16="http://schemas.microsoft.com/office/drawing/2014/main" val="2933311930"/>
                    </a:ext>
                  </a:extLst>
                </a:gridCol>
                <a:gridCol w="3968070">
                  <a:extLst>
                    <a:ext uri="{9D8B030D-6E8A-4147-A177-3AD203B41FA5}">
                      <a16:colId xmlns:a16="http://schemas.microsoft.com/office/drawing/2014/main" val="378032663"/>
                    </a:ext>
                  </a:extLst>
                </a:gridCol>
              </a:tblGrid>
              <a:tr h="2801806">
                <a:tc>
                  <a:txBody>
                    <a:bodyPr/>
                    <a:lstStyle/>
                    <a:p>
                      <a:pPr marL="0" marR="0" algn="ctr">
                        <a:lnSpc>
                          <a:spcPct val="115000"/>
                        </a:lnSpc>
                        <a:spcBef>
                          <a:spcPts val="0"/>
                        </a:spcBef>
                        <a:spcAft>
                          <a:spcPts val="0"/>
                        </a:spcAft>
                      </a:pPr>
                      <a:r>
                        <a:rPr lang="en-IN" sz="1600">
                          <a:effectLst/>
                          <a:latin typeface="Times New Roman"/>
                          <a:cs typeface="Times New Roman"/>
                        </a:rPr>
                        <a:t>2</a:t>
                      </a:r>
                    </a:p>
                  </a:txBody>
                  <a:tcPr marL="59037" marR="59037" marT="0" marB="0">
                    <a:solidFill>
                      <a:srgbClr val="0070C0"/>
                    </a:solidFill>
                  </a:tcPr>
                </a:tc>
                <a:tc>
                  <a:txBody>
                    <a:bodyPr/>
                    <a:lstStyle/>
                    <a:p>
                      <a:pPr marL="0" marR="0" algn="just">
                        <a:lnSpc>
                          <a:spcPct val="115000"/>
                        </a:lnSpc>
                        <a:spcBef>
                          <a:spcPts val="0"/>
                        </a:spcBef>
                        <a:spcAft>
                          <a:spcPts val="0"/>
                        </a:spcAft>
                      </a:pPr>
                      <a:r>
                        <a:rPr lang="en-US" sz="1400" b="0" i="0" u="none" strike="noStrike" noProof="0">
                          <a:solidFill>
                            <a:srgbClr val="543E34"/>
                          </a:solidFill>
                          <a:effectLst/>
                          <a:latin typeface="Times New Roman"/>
                        </a:rPr>
                        <a:t>Internet of things for secure surveillance for sewage wastewater treatment systems</a:t>
                      </a:r>
                      <a:endParaRPr lang="en-US"/>
                    </a:p>
                    <a:p>
                      <a:pPr marL="0" marR="0" lvl="0" algn="just">
                        <a:lnSpc>
                          <a:spcPct val="114999"/>
                        </a:lnSpc>
                        <a:spcBef>
                          <a:spcPts val="0"/>
                        </a:spcBef>
                        <a:spcAft>
                          <a:spcPts val="0"/>
                        </a:spcAft>
                        <a:buNone/>
                      </a:pPr>
                      <a:endParaRPr lang="en-US" sz="1600" b="0">
                        <a:effectLst/>
                        <a:latin typeface="Times New Roman"/>
                        <a:ea typeface="Times New Roman" panose="02020603050405020304" pitchFamily="18" charset="0"/>
                        <a:cs typeface="Times New Roman"/>
                      </a:endParaRPr>
                    </a:p>
                  </a:txBody>
                  <a:tcPr marL="59037" marR="59037" marT="0" marB="0"/>
                </a:tc>
                <a:tc>
                  <a:txBody>
                    <a:bodyPr/>
                    <a:lstStyle/>
                    <a:p>
                      <a:pPr marL="0" marR="0" algn="just">
                        <a:lnSpc>
                          <a:spcPct val="115000"/>
                        </a:lnSpc>
                        <a:spcBef>
                          <a:spcPts val="0"/>
                        </a:spcBef>
                        <a:spcAft>
                          <a:spcPts val="0"/>
                        </a:spcAft>
                      </a:pPr>
                      <a:r>
                        <a:rPr lang="en-IN" sz="1600" b="0">
                          <a:effectLst/>
                          <a:latin typeface="Times New Roman"/>
                          <a:cs typeface="Times New Roman"/>
                        </a:rPr>
                        <a:t>2022</a:t>
                      </a:r>
                    </a:p>
                  </a:txBody>
                  <a:tcPr marL="59037" marR="59037" marT="0" marB="0"/>
                </a:tc>
                <a:tc>
                  <a:txBody>
                    <a:bodyPr/>
                    <a:lstStyle/>
                    <a:p>
                      <a:pPr marL="0" marR="0" algn="just">
                        <a:lnSpc>
                          <a:spcPct val="115000"/>
                        </a:lnSpc>
                        <a:spcBef>
                          <a:spcPts val="0"/>
                        </a:spcBef>
                        <a:spcAft>
                          <a:spcPts val="0"/>
                        </a:spcAft>
                      </a:pPr>
                      <a:r>
                        <a:rPr lang="en-IN" sz="1600" b="0">
                          <a:effectLst/>
                          <a:latin typeface="Times New Roman"/>
                          <a:cs typeface="Times New Roman"/>
                        </a:rPr>
                        <a:t>Science Direct</a:t>
                      </a:r>
                    </a:p>
                  </a:txBody>
                  <a:tcPr marL="59037" marR="59037" marT="0" marB="0"/>
                </a:tc>
                <a:tc>
                  <a:txBody>
                    <a:bodyPr/>
                    <a:lstStyle/>
                    <a:p>
                      <a:pPr lvl="0" algn="just">
                        <a:lnSpc>
                          <a:spcPct val="100000"/>
                        </a:lnSpc>
                        <a:spcBef>
                          <a:spcPts val="0"/>
                        </a:spcBef>
                        <a:spcAft>
                          <a:spcPts val="0"/>
                        </a:spcAft>
                        <a:buNone/>
                      </a:pPr>
                      <a:r>
                        <a:rPr lang="en-IN" sz="1400" b="0" i="0" u="none" strike="noStrike" noProof="0">
                          <a:solidFill>
                            <a:srgbClr val="543E34"/>
                          </a:solidFill>
                          <a:effectLst/>
                          <a:latin typeface="Times New Roman"/>
                        </a:rPr>
                        <a:t>The paper introduces the Surveillance-based Sewage Wastewater Monitoring System (SSWMS) with IoT, employing smart water sensors to monitor water quality, pressure, and temperature throughout the wastewater treatment facility. The proposed method calculates the facility's effectiveness, ensuring chemical releases remain below allowable levels.</a:t>
                      </a:r>
                      <a:endParaRPr lang="en-US"/>
                    </a:p>
                    <a:p>
                      <a:pPr marL="0" marR="0" lvl="0" algn="just">
                        <a:lnSpc>
                          <a:spcPct val="114999"/>
                        </a:lnSpc>
                        <a:spcBef>
                          <a:spcPts val="0"/>
                        </a:spcBef>
                        <a:spcAft>
                          <a:spcPts val="0"/>
                        </a:spcAft>
                        <a:buNone/>
                      </a:pPr>
                      <a:endParaRPr lang="en-IN" sz="1600" b="0">
                        <a:effectLst/>
                        <a:latin typeface="Times New Roman"/>
                        <a:cs typeface="Times New Roman"/>
                      </a:endParaRPr>
                    </a:p>
                  </a:txBody>
                  <a:tcPr marL="59037" marR="59037" marT="0" marB="0"/>
                </a:tc>
                <a:tc>
                  <a:txBody>
                    <a:bodyPr/>
                    <a:lstStyle/>
                    <a:p>
                      <a:pPr marL="0" marR="0" lvl="0" algn="just">
                        <a:lnSpc>
                          <a:spcPct val="114999"/>
                        </a:lnSpc>
                        <a:spcBef>
                          <a:spcPts val="0"/>
                        </a:spcBef>
                        <a:spcAft>
                          <a:spcPts val="0"/>
                        </a:spcAft>
                        <a:buNone/>
                      </a:pPr>
                      <a:r>
                        <a:rPr lang="en-IN" sz="1400" b="0" i="0" u="none" strike="noStrike" noProof="0">
                          <a:solidFill>
                            <a:srgbClr val="543E34"/>
                          </a:solidFill>
                          <a:effectLst/>
                          <a:latin typeface="Times New Roman"/>
                        </a:rPr>
                        <a:t>Experimental results demonstrate a significant improvement in recycling water quality (97.98%) using the SSWMS with IoT, showcasing enhanced secure communication and reduced moisture content compared to alternative methods. This highlights the system's potential in effectively monitoring wastewater treatment, contributing to improved water quality and environmental sustainability</a:t>
                      </a:r>
                      <a:endParaRPr lang="en-US"/>
                    </a:p>
                  </a:txBody>
                  <a:tcPr marL="59037" marR="59037" marT="0" marB="0"/>
                </a:tc>
                <a:extLst>
                  <a:ext uri="{0D108BD9-81ED-4DB2-BD59-A6C34878D82A}">
                    <a16:rowId xmlns:a16="http://schemas.microsoft.com/office/drawing/2014/main" val="4235759309"/>
                  </a:ext>
                </a:extLst>
              </a:tr>
              <a:tr h="2801806">
                <a:tc>
                  <a:txBody>
                    <a:bodyPr/>
                    <a:lstStyle/>
                    <a:p>
                      <a:pPr marL="0" marR="0" algn="ctr">
                        <a:lnSpc>
                          <a:spcPct val="115000"/>
                        </a:lnSpc>
                        <a:spcBef>
                          <a:spcPts val="0"/>
                        </a:spcBef>
                        <a:spcAft>
                          <a:spcPts val="0"/>
                        </a:spcAft>
                      </a:pPr>
                      <a:r>
                        <a:rPr lang="en-IN" sz="1600">
                          <a:effectLst/>
                          <a:latin typeface="Times New Roman"/>
                          <a:cs typeface="Times New Roman"/>
                        </a:rPr>
                        <a:t>3</a:t>
                      </a:r>
                    </a:p>
                  </a:txBody>
                  <a:tcPr marL="59037" marR="59037" marT="0" marB="0">
                    <a:solidFill>
                      <a:srgbClr val="0070C0"/>
                    </a:solidFill>
                  </a:tcPr>
                </a:tc>
                <a:tc>
                  <a:txBody>
                    <a:bodyPr/>
                    <a:lstStyle/>
                    <a:p>
                      <a:pPr lvl="0" algn="just">
                        <a:lnSpc>
                          <a:spcPct val="100000"/>
                        </a:lnSpc>
                        <a:spcBef>
                          <a:spcPts val="0"/>
                        </a:spcBef>
                        <a:spcAft>
                          <a:spcPts val="0"/>
                        </a:spcAft>
                        <a:buNone/>
                      </a:pPr>
                      <a:r>
                        <a:rPr lang="en-IN" sz="1400" b="0" i="0" u="none" strike="noStrike" noProof="0">
                          <a:solidFill>
                            <a:srgbClr val="543E34"/>
                          </a:solidFill>
                          <a:effectLst/>
                          <a:latin typeface="Times New Roman"/>
                        </a:rPr>
                        <a:t>Use long short-term memory to enhance Internet of Things for combined sewer overflow monitoring</a:t>
                      </a:r>
                      <a:endParaRPr lang="en-US"/>
                    </a:p>
                    <a:p>
                      <a:pPr marL="0" marR="0" lvl="0" algn="just">
                        <a:lnSpc>
                          <a:spcPct val="114999"/>
                        </a:lnSpc>
                        <a:spcBef>
                          <a:spcPts val="0"/>
                        </a:spcBef>
                        <a:spcAft>
                          <a:spcPts val="0"/>
                        </a:spcAft>
                        <a:buNone/>
                      </a:pPr>
                      <a:endParaRPr lang="en-IN" sz="1600">
                        <a:effectLst/>
                        <a:latin typeface="Times New Roman"/>
                        <a:cs typeface="Times New Roman"/>
                      </a:endParaRPr>
                    </a:p>
                  </a:txBody>
                  <a:tcPr marL="59037" marR="59037" marT="0" marB="0"/>
                </a:tc>
                <a:tc>
                  <a:txBody>
                    <a:bodyPr/>
                    <a:lstStyle/>
                    <a:p>
                      <a:pPr marL="0" marR="0" algn="just">
                        <a:lnSpc>
                          <a:spcPct val="115000"/>
                        </a:lnSpc>
                        <a:spcBef>
                          <a:spcPts val="0"/>
                        </a:spcBef>
                        <a:spcAft>
                          <a:spcPts val="0"/>
                        </a:spcAft>
                      </a:pPr>
                      <a:r>
                        <a:rPr lang="en-IN" sz="1600">
                          <a:effectLst/>
                          <a:latin typeface="Times New Roman"/>
                          <a:cs typeface="Times New Roman"/>
                        </a:rPr>
                        <a:t>2018</a:t>
                      </a:r>
                    </a:p>
                  </a:txBody>
                  <a:tcPr marL="59037" marR="59037" marT="0" marB="0"/>
                </a:tc>
                <a:tc>
                  <a:txBody>
                    <a:bodyPr/>
                    <a:lstStyle/>
                    <a:p>
                      <a:pPr marL="0" marR="0" algn="just">
                        <a:lnSpc>
                          <a:spcPct val="115000"/>
                        </a:lnSpc>
                        <a:spcBef>
                          <a:spcPts val="0"/>
                        </a:spcBef>
                        <a:spcAft>
                          <a:spcPts val="0"/>
                        </a:spcAft>
                      </a:pPr>
                      <a:r>
                        <a:rPr lang="en-IN" sz="1600">
                          <a:effectLst/>
                          <a:latin typeface="Times New Roman"/>
                          <a:cs typeface="Times New Roman"/>
                        </a:rPr>
                        <a:t>Science direct</a:t>
                      </a:r>
                    </a:p>
                  </a:txBody>
                  <a:tcPr marL="59037" marR="59037" marT="0" marB="0"/>
                </a:tc>
                <a:tc>
                  <a:txBody>
                    <a:bodyPr/>
                    <a:lstStyle/>
                    <a:p>
                      <a:pPr lvl="0" algn="just">
                        <a:lnSpc>
                          <a:spcPct val="100000"/>
                        </a:lnSpc>
                        <a:spcBef>
                          <a:spcPts val="0"/>
                        </a:spcBef>
                        <a:spcAft>
                          <a:spcPts val="0"/>
                        </a:spcAft>
                        <a:buNone/>
                      </a:pPr>
                      <a:r>
                        <a:rPr lang="en-IN" sz="1400" b="0" i="0" u="none" strike="noStrike" noProof="0">
                          <a:solidFill>
                            <a:srgbClr val="543E34"/>
                          </a:solidFill>
                          <a:effectLst/>
                          <a:latin typeface="Times New Roman"/>
                        </a:rPr>
                        <a:t>This study focuses on addressing combined sewer overflow (CSO) issues by utilizing Internet of Things (IoT) data to monitor CSO structures. Different neural network models, including multilayer perceptron (MLP), wavelet neural network (WNN), long short-term memory (LSTM), and gated recurrent unit (GRU), are employed for simulating and predicting CSO structure water levels</a:t>
                      </a:r>
                      <a:endParaRPr lang="en-US"/>
                    </a:p>
                    <a:p>
                      <a:pPr marL="0" marR="0" lvl="0" algn="just">
                        <a:lnSpc>
                          <a:spcPct val="114999"/>
                        </a:lnSpc>
                        <a:spcBef>
                          <a:spcPts val="0"/>
                        </a:spcBef>
                        <a:spcAft>
                          <a:spcPts val="0"/>
                        </a:spcAft>
                        <a:buNone/>
                      </a:pPr>
                      <a:endParaRPr lang="en-IN" sz="1600">
                        <a:effectLst/>
                        <a:latin typeface="Times New Roman"/>
                        <a:cs typeface="Times New Roman"/>
                      </a:endParaRPr>
                    </a:p>
                  </a:txBody>
                  <a:tcPr marL="59037" marR="59037" marT="0" marB="0"/>
                </a:tc>
                <a:tc>
                  <a:txBody>
                    <a:bodyPr/>
                    <a:lstStyle/>
                    <a:p>
                      <a:pPr lvl="0" algn="just">
                        <a:lnSpc>
                          <a:spcPct val="100000"/>
                        </a:lnSpc>
                        <a:spcBef>
                          <a:spcPts val="0"/>
                        </a:spcBef>
                        <a:spcAft>
                          <a:spcPts val="0"/>
                        </a:spcAft>
                        <a:buNone/>
                      </a:pPr>
                      <a:r>
                        <a:rPr lang="en-IN" sz="1400" b="0" i="0" u="none" strike="noStrike" noProof="0">
                          <a:solidFill>
                            <a:srgbClr val="543E34"/>
                          </a:solidFill>
                          <a:effectLst/>
                          <a:latin typeface="Times New Roman"/>
                        </a:rPr>
                        <a:t>Comparative analysis reveals that LSTM and GRU neural networks demonstrate superior capabilities for multi-step-ahead time series prediction in the context of CSO water level simulation. Notably, GRU exhibits performance similar to LSTM but with a quicker learning curve, emphasizing its efficiency for effective prediction and control of CSO-related water issues.</a:t>
                      </a:r>
                      <a:endParaRPr lang="en-US"/>
                    </a:p>
                    <a:p>
                      <a:pPr marL="0" marR="0" lvl="0" algn="just">
                        <a:lnSpc>
                          <a:spcPct val="114999"/>
                        </a:lnSpc>
                        <a:spcBef>
                          <a:spcPts val="0"/>
                        </a:spcBef>
                        <a:spcAft>
                          <a:spcPts val="0"/>
                        </a:spcAft>
                        <a:buNone/>
                      </a:pPr>
                      <a:endParaRPr lang="en-IN" sz="1600">
                        <a:effectLst/>
                        <a:latin typeface="Times New Roman"/>
                        <a:cs typeface="Times New Roman"/>
                      </a:endParaRPr>
                    </a:p>
                  </a:txBody>
                  <a:tcPr marL="59037" marR="59037" marT="0" marB="0"/>
                </a:tc>
                <a:extLst>
                  <a:ext uri="{0D108BD9-81ED-4DB2-BD59-A6C34878D82A}">
                    <a16:rowId xmlns:a16="http://schemas.microsoft.com/office/drawing/2014/main" val="325419243"/>
                  </a:ext>
                </a:extLst>
              </a:tr>
            </a:tbl>
          </a:graphicData>
        </a:graphic>
      </p:graphicFrame>
    </p:spTree>
    <p:extLst>
      <p:ext uri="{BB962C8B-B14F-4D97-AF65-F5344CB8AC3E}">
        <p14:creationId xmlns:p14="http://schemas.microsoft.com/office/powerpoint/2010/main" val="710832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E622F-A14C-28A6-8D58-EF349B3D984C}"/>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Literature Review</a:t>
            </a:r>
            <a:endParaRPr lang="en-US"/>
          </a:p>
        </p:txBody>
      </p:sp>
      <p:sp>
        <p:nvSpPr>
          <p:cNvPr id="3" name="Text Placeholder 2">
            <a:extLst>
              <a:ext uri="{FF2B5EF4-FFF2-40B4-BE49-F238E27FC236}">
                <a16:creationId xmlns:a16="http://schemas.microsoft.com/office/drawing/2014/main" id="{18E64281-50BB-409B-3CDB-0FB791BD070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909F1EC-3E2E-9D8F-247C-71A80FC704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graphicFrame>
        <p:nvGraphicFramePr>
          <p:cNvPr id="5" name="Table 4">
            <a:extLst>
              <a:ext uri="{FF2B5EF4-FFF2-40B4-BE49-F238E27FC236}">
                <a16:creationId xmlns:a16="http://schemas.microsoft.com/office/drawing/2014/main" id="{2B3E34C9-7EB1-3524-32A8-5DA3D67959A2}"/>
              </a:ext>
            </a:extLst>
          </p:cNvPr>
          <p:cNvGraphicFramePr>
            <a:graphicFrameLocks noGrp="1"/>
          </p:cNvGraphicFramePr>
          <p:nvPr>
            <p:extLst>
              <p:ext uri="{D42A27DB-BD31-4B8C-83A1-F6EECF244321}">
                <p14:modId xmlns:p14="http://schemas.microsoft.com/office/powerpoint/2010/main" val="2600949096"/>
              </p:ext>
            </p:extLst>
          </p:nvPr>
        </p:nvGraphicFramePr>
        <p:xfrm>
          <a:off x="100852" y="1042147"/>
          <a:ext cx="11968957" cy="5714929"/>
        </p:xfrm>
        <a:graphic>
          <a:graphicData uri="http://schemas.openxmlformats.org/drawingml/2006/table">
            <a:tbl>
              <a:tblPr firstRow="1" firstCol="1" bandRow="1">
                <a:tableStyleId>{69CF1AB2-1976-4502-BF36-3FF5EA218861}</a:tableStyleId>
              </a:tblPr>
              <a:tblGrid>
                <a:gridCol w="634303">
                  <a:extLst>
                    <a:ext uri="{9D8B030D-6E8A-4147-A177-3AD203B41FA5}">
                      <a16:colId xmlns:a16="http://schemas.microsoft.com/office/drawing/2014/main" val="2927332803"/>
                    </a:ext>
                  </a:extLst>
                </a:gridCol>
                <a:gridCol w="2169371">
                  <a:extLst>
                    <a:ext uri="{9D8B030D-6E8A-4147-A177-3AD203B41FA5}">
                      <a16:colId xmlns:a16="http://schemas.microsoft.com/office/drawing/2014/main" val="3660570530"/>
                    </a:ext>
                  </a:extLst>
                </a:gridCol>
                <a:gridCol w="1007713">
                  <a:extLst>
                    <a:ext uri="{9D8B030D-6E8A-4147-A177-3AD203B41FA5}">
                      <a16:colId xmlns:a16="http://schemas.microsoft.com/office/drawing/2014/main" val="2771963488"/>
                    </a:ext>
                  </a:extLst>
                </a:gridCol>
                <a:gridCol w="2135579">
                  <a:extLst>
                    <a:ext uri="{9D8B030D-6E8A-4147-A177-3AD203B41FA5}">
                      <a16:colId xmlns:a16="http://schemas.microsoft.com/office/drawing/2014/main" val="2814264711"/>
                    </a:ext>
                  </a:extLst>
                </a:gridCol>
                <a:gridCol w="3232612">
                  <a:extLst>
                    <a:ext uri="{9D8B030D-6E8A-4147-A177-3AD203B41FA5}">
                      <a16:colId xmlns:a16="http://schemas.microsoft.com/office/drawing/2014/main" val="3937248698"/>
                    </a:ext>
                  </a:extLst>
                </a:gridCol>
                <a:gridCol w="2789379">
                  <a:extLst>
                    <a:ext uri="{9D8B030D-6E8A-4147-A177-3AD203B41FA5}">
                      <a16:colId xmlns:a16="http://schemas.microsoft.com/office/drawing/2014/main" val="262238027"/>
                    </a:ext>
                  </a:extLst>
                </a:gridCol>
              </a:tblGrid>
              <a:tr h="2654323">
                <a:tc>
                  <a:txBody>
                    <a:bodyPr/>
                    <a:lstStyle/>
                    <a:p>
                      <a:pPr marL="0" marR="0" algn="ctr">
                        <a:lnSpc>
                          <a:spcPct val="115000"/>
                        </a:lnSpc>
                        <a:spcBef>
                          <a:spcPts val="0"/>
                        </a:spcBef>
                        <a:spcAft>
                          <a:spcPts val="0"/>
                        </a:spcAft>
                      </a:pPr>
                      <a:r>
                        <a:rPr lang="en-IN" sz="1600">
                          <a:effectLst/>
                        </a:rPr>
                        <a:t>4</a:t>
                      </a:r>
                    </a:p>
                  </a:txBody>
                  <a:tcPr marL="53876" marR="53876" marT="0" marB="0">
                    <a:solidFill>
                      <a:srgbClr val="0070C0"/>
                    </a:solidFill>
                  </a:tcPr>
                </a:tc>
                <a:tc>
                  <a:txBody>
                    <a:bodyPr/>
                    <a:lstStyle/>
                    <a:p>
                      <a:pPr lvl="0" algn="just">
                        <a:lnSpc>
                          <a:spcPct val="100000"/>
                        </a:lnSpc>
                        <a:spcBef>
                          <a:spcPts val="0"/>
                        </a:spcBef>
                        <a:spcAft>
                          <a:spcPts val="0"/>
                        </a:spcAft>
                        <a:buNone/>
                      </a:pPr>
                      <a:r>
                        <a:rPr lang="en-IN" sz="1400" b="0" i="0" u="none" strike="noStrike" noProof="0">
                          <a:solidFill>
                            <a:srgbClr val="543E34"/>
                          </a:solidFill>
                          <a:effectLst/>
                          <a:latin typeface="Times New Roman"/>
                        </a:rPr>
                        <a:t>SMART SYSTEM FOR MONITORING WATER QUALITY PARAMETERS </a:t>
                      </a:r>
                      <a:endParaRPr lang="en-US"/>
                    </a:p>
                    <a:p>
                      <a:pPr marL="0" marR="0" lvl="0" algn="just">
                        <a:lnSpc>
                          <a:spcPct val="114999"/>
                        </a:lnSpc>
                        <a:spcBef>
                          <a:spcPts val="0"/>
                        </a:spcBef>
                        <a:spcAft>
                          <a:spcPts val="0"/>
                        </a:spcAft>
                        <a:buNone/>
                      </a:pPr>
                      <a:endParaRPr lang="en-IN" sz="1600" b="0">
                        <a:effectLst/>
                        <a:latin typeface="Times New Roman"/>
                        <a:cs typeface="Times New Roman"/>
                      </a:endParaRPr>
                    </a:p>
                  </a:txBody>
                  <a:tcPr marL="53876" marR="53876" marT="0" marB="0"/>
                </a:tc>
                <a:tc>
                  <a:txBody>
                    <a:bodyPr/>
                    <a:lstStyle/>
                    <a:p>
                      <a:pPr marL="0" marR="0" lvl="0" algn="just">
                        <a:lnSpc>
                          <a:spcPct val="114999"/>
                        </a:lnSpc>
                        <a:spcBef>
                          <a:spcPts val="0"/>
                        </a:spcBef>
                        <a:spcAft>
                          <a:spcPts val="0"/>
                        </a:spcAft>
                        <a:buNone/>
                      </a:pPr>
                      <a:r>
                        <a:rPr lang="en-IN" sz="1600" b="0">
                          <a:effectLst/>
                          <a:latin typeface="Times New Roman"/>
                          <a:cs typeface="Times New Roman"/>
                        </a:rPr>
                        <a:t>2022</a:t>
                      </a:r>
                    </a:p>
                  </a:txBody>
                  <a:tcPr marL="53876" marR="53876" marT="0" marB="0"/>
                </a:tc>
                <a:tc>
                  <a:txBody>
                    <a:bodyPr/>
                    <a:lstStyle/>
                    <a:p>
                      <a:pPr marL="0" marR="0" lvl="0" algn="just">
                        <a:lnSpc>
                          <a:spcPct val="114999"/>
                        </a:lnSpc>
                        <a:spcBef>
                          <a:spcPts val="0"/>
                        </a:spcBef>
                        <a:spcAft>
                          <a:spcPts val="0"/>
                        </a:spcAft>
                        <a:buNone/>
                      </a:pPr>
                      <a:r>
                        <a:rPr lang="en-IN" sz="1600" b="0">
                          <a:effectLst/>
                          <a:latin typeface="Times New Roman"/>
                          <a:cs typeface="Times New Roman"/>
                        </a:rPr>
                        <a:t>IEEE</a:t>
                      </a:r>
                    </a:p>
                  </a:txBody>
                  <a:tcPr marL="53876" marR="53876" marT="0" marB="0"/>
                </a:tc>
                <a:tc>
                  <a:txBody>
                    <a:bodyPr/>
                    <a:lstStyle/>
                    <a:p>
                      <a:pPr lvl="0" algn="just">
                        <a:lnSpc>
                          <a:spcPct val="100000"/>
                        </a:lnSpc>
                        <a:spcBef>
                          <a:spcPts val="0"/>
                        </a:spcBef>
                        <a:spcAft>
                          <a:spcPts val="0"/>
                        </a:spcAft>
                        <a:buNone/>
                      </a:pPr>
                      <a:r>
                        <a:rPr lang="en-IN" sz="1400" b="0" i="0" u="none" strike="noStrike" noProof="0">
                          <a:solidFill>
                            <a:srgbClr val="543E34"/>
                          </a:solidFill>
                          <a:effectLst/>
                          <a:latin typeface="Times New Roman"/>
                        </a:rPr>
                        <a:t>This article introduces a three-level smart system for water quality monitoring, involving the processing of water samples at supply sources, distribution networks, testing laboratories, and data from water consumption accounting systems. The system emphasizes real-time quality control and power consumption, utilizing wireless communication technologies for result transmission to consumers.</a:t>
                      </a:r>
                      <a:endParaRPr lang="en-US"/>
                    </a:p>
                    <a:p>
                      <a:pPr marL="0" marR="0" lvl="0" algn="just">
                        <a:lnSpc>
                          <a:spcPct val="114999"/>
                        </a:lnSpc>
                        <a:spcBef>
                          <a:spcPts val="0"/>
                        </a:spcBef>
                        <a:spcAft>
                          <a:spcPts val="0"/>
                        </a:spcAft>
                        <a:buNone/>
                      </a:pPr>
                      <a:endParaRPr lang="en-IN" sz="1600" b="0">
                        <a:effectLst/>
                        <a:latin typeface="Times New Roman"/>
                        <a:cs typeface="Times New Roman"/>
                      </a:endParaRPr>
                    </a:p>
                  </a:txBody>
                  <a:tcPr marL="53876" marR="53876" marT="0" marB="0"/>
                </a:tc>
                <a:tc>
                  <a:txBody>
                    <a:bodyPr/>
                    <a:lstStyle/>
                    <a:p>
                      <a:pPr lvl="0" algn="just">
                        <a:lnSpc>
                          <a:spcPct val="100000"/>
                        </a:lnSpc>
                        <a:spcBef>
                          <a:spcPts val="0"/>
                        </a:spcBef>
                        <a:spcAft>
                          <a:spcPts val="0"/>
                        </a:spcAft>
                        <a:buNone/>
                      </a:pPr>
                      <a:r>
                        <a:rPr lang="en-IN" sz="1400" b="0" i="0" u="none" strike="noStrike" noProof="0">
                          <a:solidFill>
                            <a:srgbClr val="543E34"/>
                          </a:solidFill>
                          <a:effectLst/>
                          <a:latin typeface="Times New Roman"/>
                        </a:rPr>
                        <a:t>The implementation of smart systems in water quality assurance is crucial for rational water resource development and management. The proposed three-level smart system enhances real-time monitoring, ensuring the efficient processing of testing results and data transmission through wireless communication technologies. .</a:t>
                      </a:r>
                      <a:endParaRPr lang="en-US"/>
                    </a:p>
                    <a:p>
                      <a:pPr marL="0" marR="0" lvl="0" algn="just">
                        <a:lnSpc>
                          <a:spcPct val="114999"/>
                        </a:lnSpc>
                        <a:spcBef>
                          <a:spcPts val="0"/>
                        </a:spcBef>
                        <a:spcAft>
                          <a:spcPts val="0"/>
                        </a:spcAft>
                        <a:buNone/>
                      </a:pPr>
                      <a:endParaRPr lang="en-IN" sz="1600" b="0">
                        <a:effectLst/>
                        <a:latin typeface="Times New Roman"/>
                        <a:cs typeface="Times New Roman"/>
                      </a:endParaRPr>
                    </a:p>
                  </a:txBody>
                  <a:tcPr marL="53876" marR="53876" marT="0" marB="0"/>
                </a:tc>
                <a:extLst>
                  <a:ext uri="{0D108BD9-81ED-4DB2-BD59-A6C34878D82A}">
                    <a16:rowId xmlns:a16="http://schemas.microsoft.com/office/drawing/2014/main" val="1273789182"/>
                  </a:ext>
                </a:extLst>
              </a:tr>
              <a:tr h="3060606">
                <a:tc>
                  <a:txBody>
                    <a:bodyPr/>
                    <a:lstStyle/>
                    <a:p>
                      <a:pPr marL="0" marR="0" algn="ctr">
                        <a:lnSpc>
                          <a:spcPct val="115000"/>
                        </a:lnSpc>
                        <a:spcBef>
                          <a:spcPts val="0"/>
                        </a:spcBef>
                        <a:spcAft>
                          <a:spcPts val="0"/>
                        </a:spcAft>
                      </a:pPr>
                      <a:r>
                        <a:rPr lang="en-IN" sz="1600">
                          <a:effectLst/>
                        </a:rPr>
                        <a:t>5</a:t>
                      </a:r>
                    </a:p>
                  </a:txBody>
                  <a:tcPr marL="53876" marR="53876" marT="0" marB="0">
                    <a:solidFill>
                      <a:srgbClr val="0070C0"/>
                    </a:solidFill>
                  </a:tcPr>
                </a:tc>
                <a:tc>
                  <a:txBody>
                    <a:bodyPr/>
                    <a:lstStyle/>
                    <a:p>
                      <a:pPr lvl="0" algn="l">
                        <a:lnSpc>
                          <a:spcPct val="100000"/>
                        </a:lnSpc>
                        <a:spcBef>
                          <a:spcPts val="0"/>
                        </a:spcBef>
                        <a:spcAft>
                          <a:spcPts val="0"/>
                        </a:spcAft>
                        <a:buNone/>
                      </a:pPr>
                      <a:r>
                        <a:rPr lang="en-IN" sz="1400" b="0" i="0" u="none" strike="noStrike" noProof="0">
                          <a:solidFill>
                            <a:srgbClr val="543E34"/>
                          </a:solidFill>
                          <a:effectLst/>
                          <a:latin typeface="Times New Roman"/>
                        </a:rPr>
                        <a:t>IoT Based Sewage Monitoring System</a:t>
                      </a:r>
                      <a:endParaRPr lang="en-US"/>
                    </a:p>
                    <a:p>
                      <a:pPr marL="0" marR="0" lvl="0" algn="just">
                        <a:lnSpc>
                          <a:spcPct val="114999"/>
                        </a:lnSpc>
                        <a:spcBef>
                          <a:spcPts val="0"/>
                        </a:spcBef>
                        <a:spcAft>
                          <a:spcPts val="0"/>
                        </a:spcAft>
                        <a:buNone/>
                      </a:pPr>
                      <a:endParaRPr lang="en-IN" sz="1600">
                        <a:effectLst/>
                        <a:latin typeface="Times New Roman"/>
                        <a:cs typeface="Times New Roman"/>
                      </a:endParaRPr>
                    </a:p>
                  </a:txBody>
                  <a:tcPr marL="53876" marR="53876" marT="0" marB="0"/>
                </a:tc>
                <a:tc>
                  <a:txBody>
                    <a:bodyPr/>
                    <a:lstStyle/>
                    <a:p>
                      <a:pPr marL="0" marR="0" lvl="0" algn="just">
                        <a:lnSpc>
                          <a:spcPct val="114999"/>
                        </a:lnSpc>
                        <a:spcBef>
                          <a:spcPts val="0"/>
                        </a:spcBef>
                        <a:spcAft>
                          <a:spcPts val="0"/>
                        </a:spcAft>
                        <a:buNone/>
                      </a:pPr>
                      <a:r>
                        <a:rPr lang="en-IN" sz="1600">
                          <a:effectLst/>
                          <a:latin typeface="Times New Roman"/>
                          <a:cs typeface="Times New Roman"/>
                        </a:rPr>
                        <a:t>2020</a:t>
                      </a:r>
                    </a:p>
                  </a:txBody>
                  <a:tcPr marL="53876" marR="53876" marT="0" marB="0"/>
                </a:tc>
                <a:tc>
                  <a:txBody>
                    <a:bodyPr/>
                    <a:lstStyle/>
                    <a:p>
                      <a:pPr lvl="0" algn="l">
                        <a:lnSpc>
                          <a:spcPct val="100000"/>
                        </a:lnSpc>
                        <a:spcBef>
                          <a:spcPts val="0"/>
                        </a:spcBef>
                        <a:spcAft>
                          <a:spcPts val="0"/>
                        </a:spcAft>
                        <a:buNone/>
                      </a:pPr>
                      <a:r>
                        <a:rPr lang="en-IN" sz="1400" b="0" i="1" u="none" strike="noStrike" noProof="0">
                          <a:solidFill>
                            <a:srgbClr val="543E34"/>
                          </a:solidFill>
                          <a:effectLst/>
                          <a:latin typeface="Times New Roman"/>
                        </a:rPr>
                        <a:t>SSRN Electronic Journal</a:t>
                      </a:r>
                      <a:endParaRPr lang="en-US"/>
                    </a:p>
                    <a:p>
                      <a:pPr marL="0" marR="0" lvl="0" algn="just">
                        <a:lnSpc>
                          <a:spcPct val="114999"/>
                        </a:lnSpc>
                        <a:spcBef>
                          <a:spcPts val="0"/>
                        </a:spcBef>
                        <a:spcAft>
                          <a:spcPts val="0"/>
                        </a:spcAft>
                        <a:buNone/>
                      </a:pPr>
                      <a:endParaRPr lang="en-IN" sz="1600">
                        <a:effectLst/>
                        <a:latin typeface="Times New Roman"/>
                        <a:cs typeface="Times New Roman"/>
                      </a:endParaRPr>
                    </a:p>
                  </a:txBody>
                  <a:tcPr marL="53876" marR="53876" marT="0" marB="0"/>
                </a:tc>
                <a:tc>
                  <a:txBody>
                    <a:bodyPr/>
                    <a:lstStyle/>
                    <a:p>
                      <a:pPr lvl="0" algn="just">
                        <a:lnSpc>
                          <a:spcPct val="100000"/>
                        </a:lnSpc>
                        <a:spcBef>
                          <a:spcPts val="0"/>
                        </a:spcBef>
                        <a:spcAft>
                          <a:spcPts val="0"/>
                        </a:spcAft>
                        <a:buNone/>
                      </a:pPr>
                      <a:r>
                        <a:rPr lang="en-IN" sz="1400" b="0" i="0" u="none" strike="noStrike" noProof="0">
                          <a:solidFill>
                            <a:srgbClr val="543E34"/>
                          </a:solidFill>
                          <a:effectLst/>
                          <a:latin typeface="Times New Roman"/>
                        </a:rPr>
                        <a:t>This paper focuses on developing an IoT-based system to measure and </a:t>
                      </a:r>
                      <a:r>
                        <a:rPr lang="en-IN" sz="1400" b="0" i="0" u="none" strike="noStrike" noProof="0" err="1">
                          <a:solidFill>
                            <a:srgbClr val="543E34"/>
                          </a:solidFill>
                          <a:effectLst/>
                          <a:latin typeface="Times New Roman"/>
                        </a:rPr>
                        <a:t>analyze</a:t>
                      </a:r>
                      <a:r>
                        <a:rPr lang="en-IN" sz="1400" b="0" i="0" u="none" strike="noStrike" noProof="0">
                          <a:solidFill>
                            <a:srgbClr val="543E34"/>
                          </a:solidFill>
                          <a:effectLst/>
                          <a:latin typeface="Times New Roman"/>
                        </a:rPr>
                        <a:t> real-time levels of toxic gases, humidity, and temperature in harsh working conditions, aiming to enhance worker safety. The system utilizes sensors to detect various gases, continuously monitoring and sending alerts to authorized personnel remotely if levels exceed predefined thresholds. Additionally, live video streaming is implemented to monitor and address any blockages encountered during the process.</a:t>
                      </a:r>
                      <a:endParaRPr lang="en-US"/>
                    </a:p>
                    <a:p>
                      <a:pPr marL="0" marR="0" lvl="0" algn="just">
                        <a:lnSpc>
                          <a:spcPct val="114999"/>
                        </a:lnSpc>
                        <a:spcBef>
                          <a:spcPts val="0"/>
                        </a:spcBef>
                        <a:spcAft>
                          <a:spcPts val="0"/>
                        </a:spcAft>
                        <a:buNone/>
                      </a:pPr>
                      <a:endParaRPr lang="en-IN" sz="1600">
                        <a:effectLst/>
                        <a:latin typeface="Times New Roman"/>
                        <a:cs typeface="Times New Roman"/>
                      </a:endParaRPr>
                    </a:p>
                  </a:txBody>
                  <a:tcPr marL="53876" marR="53876" marT="0" marB="0"/>
                </a:tc>
                <a:tc>
                  <a:txBody>
                    <a:bodyPr/>
                    <a:lstStyle/>
                    <a:p>
                      <a:pPr lvl="0" algn="just">
                        <a:lnSpc>
                          <a:spcPct val="100000"/>
                        </a:lnSpc>
                        <a:spcBef>
                          <a:spcPts val="0"/>
                        </a:spcBef>
                        <a:spcAft>
                          <a:spcPts val="0"/>
                        </a:spcAft>
                        <a:buNone/>
                      </a:pPr>
                      <a:r>
                        <a:rPr lang="en-IN" sz="1400" b="0" i="0" u="none" strike="noStrike" noProof="0">
                          <a:solidFill>
                            <a:srgbClr val="543E34"/>
                          </a:solidFill>
                          <a:effectLst/>
                          <a:latin typeface="Times New Roman"/>
                        </a:rPr>
                        <a:t>The proposed IoT technology demonstrates potential for improving workplace safety by providing real-time monitoring of toxic gas levels, humidity, and temperature. The integration of alert systems and live video streaming enhances the ability to respond promptly to unsafe conditions, ensuring the well-being of workers in challenging environments</a:t>
                      </a:r>
                      <a:endParaRPr lang="en-US"/>
                    </a:p>
                    <a:p>
                      <a:pPr marL="0" marR="0" lvl="0" algn="just">
                        <a:lnSpc>
                          <a:spcPct val="114999"/>
                        </a:lnSpc>
                        <a:spcBef>
                          <a:spcPts val="0"/>
                        </a:spcBef>
                        <a:spcAft>
                          <a:spcPts val="0"/>
                        </a:spcAft>
                        <a:buNone/>
                      </a:pPr>
                      <a:endParaRPr lang="en-IN" sz="1600">
                        <a:effectLst/>
                        <a:latin typeface="Times New Roman"/>
                        <a:cs typeface="Times New Roman"/>
                      </a:endParaRPr>
                    </a:p>
                  </a:txBody>
                  <a:tcPr marL="53876" marR="53876" marT="0" marB="0"/>
                </a:tc>
                <a:extLst>
                  <a:ext uri="{0D108BD9-81ED-4DB2-BD59-A6C34878D82A}">
                    <a16:rowId xmlns:a16="http://schemas.microsoft.com/office/drawing/2014/main" val="3490079319"/>
                  </a:ext>
                </a:extLst>
              </a:tr>
            </a:tbl>
          </a:graphicData>
        </a:graphic>
      </p:graphicFrame>
    </p:spTree>
    <p:extLst>
      <p:ext uri="{BB962C8B-B14F-4D97-AF65-F5344CB8AC3E}">
        <p14:creationId xmlns:p14="http://schemas.microsoft.com/office/powerpoint/2010/main" val="3655108175"/>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4451</Words>
  <Application>Microsoft Office PowerPoint</Application>
  <PresentationFormat>Widescreen</PresentationFormat>
  <Paragraphs>322</Paragraphs>
  <Slides>34</Slides>
  <Notes>9</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2" baseType="lpstr">
      <vt:lpstr>Arial</vt:lpstr>
      <vt:lpstr>Calibri</vt:lpstr>
      <vt:lpstr>Gill Sans Nova Light</vt:lpstr>
      <vt:lpstr>Symbol</vt:lpstr>
      <vt:lpstr>Times New Roman</vt:lpstr>
      <vt:lpstr>Wingdings</vt:lpstr>
      <vt:lpstr>Office Theme</vt:lpstr>
      <vt:lpstr>PBrush</vt:lpstr>
      <vt:lpstr>Department of E&amp;TC  Project ID: A-14</vt:lpstr>
      <vt:lpstr>Outline</vt:lpstr>
      <vt:lpstr>Introduction</vt:lpstr>
      <vt:lpstr>Problem Statement</vt:lpstr>
      <vt:lpstr>Objectives</vt:lpstr>
      <vt:lpstr>Aim</vt:lpstr>
      <vt:lpstr>Literature Review</vt:lpstr>
      <vt:lpstr>Literature Review</vt:lpstr>
      <vt:lpstr>Literature Review</vt:lpstr>
      <vt:lpstr>Methodology</vt:lpstr>
      <vt:lpstr>Methodology</vt:lpstr>
      <vt:lpstr>Design and Implementation</vt:lpstr>
      <vt:lpstr>Design and Implementation</vt:lpstr>
      <vt:lpstr>Design and Implementation</vt:lpstr>
      <vt:lpstr>Design and Implementation</vt:lpstr>
      <vt:lpstr>Design and Implementation</vt:lpstr>
      <vt:lpstr>Design and Implementation</vt:lpstr>
      <vt:lpstr>Software Implementation</vt:lpstr>
      <vt:lpstr>Software Implementation</vt:lpstr>
      <vt:lpstr>Results</vt:lpstr>
      <vt:lpstr>Results</vt:lpstr>
      <vt:lpstr>Results</vt:lpstr>
      <vt:lpstr>Results</vt:lpstr>
      <vt:lpstr>Results</vt:lpstr>
      <vt:lpstr>Results</vt:lpstr>
      <vt:lpstr>Results</vt:lpstr>
      <vt:lpstr>Advantages</vt:lpstr>
      <vt:lpstr>Applications</vt:lpstr>
      <vt:lpstr>Conclusion</vt:lpstr>
      <vt:lpstr>Future Scope</vt:lpstr>
      <vt:lpstr>References</vt:lpstr>
      <vt:lpstr>References</vt:lpstr>
      <vt:lpstr>Project Outcomes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2nd Paper Presentation Conference ABHIYANTRIX’24 Organized by  Department of E&amp;TC </dc:title>
  <dc:creator>DELL</dc:creator>
  <cp:lastModifiedBy>Ganesh Jagtap</cp:lastModifiedBy>
  <cp:revision>13</cp:revision>
  <dcterms:created xsi:type="dcterms:W3CDTF">2022-03-18T19:09:33Z</dcterms:created>
  <dcterms:modified xsi:type="dcterms:W3CDTF">2024-04-27T04:41:35Z</dcterms:modified>
</cp:coreProperties>
</file>